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84" r:id="rId5"/>
    <p:sldId id="259" r:id="rId6"/>
    <p:sldId id="260" r:id="rId7"/>
    <p:sldId id="300" r:id="rId8"/>
    <p:sldId id="285" r:id="rId9"/>
    <p:sldId id="303" r:id="rId10"/>
    <p:sldId id="299" r:id="rId11"/>
    <p:sldId id="298" r:id="rId12"/>
    <p:sldId id="265" r:id="rId13"/>
    <p:sldId id="264" r:id="rId14"/>
    <p:sldId id="286" r:id="rId15"/>
    <p:sldId id="288" r:id="rId16"/>
    <p:sldId id="292" r:id="rId17"/>
    <p:sldId id="306" r:id="rId18"/>
    <p:sldId id="293" r:id="rId19"/>
    <p:sldId id="296" r:id="rId20"/>
    <p:sldId id="282" r:id="rId21"/>
    <p:sldId id="283" r:id="rId22"/>
  </p:sldIdLst>
  <p:sldSz cx="9144000" cy="5143500" type="screen16x9"/>
  <p:notesSz cx="6858000" cy="9144000"/>
  <p:embeddedFontLst>
    <p:embeddedFont>
      <p:font typeface="Amatic SC" panose="020B0604020202020204" charset="-79"/>
      <p:regular r:id="rId24"/>
      <p:bold r:id="rId25"/>
    </p:embeddedFont>
    <p:embeddedFont>
      <p:font typeface="Source Code Pro" panose="020B0604020202020204" charset="0"/>
      <p:regular r:id="rId26"/>
      <p:bold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Quattrocento Sans" panose="020B0604020202020204" charset="0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Arial Narrow" panose="020B0606020202030204" pitchFamily="34" charset="0"/>
      <p:regular r:id="rId41"/>
      <p:bold r:id="rId42"/>
      <p:italic r:id="rId43"/>
      <p:boldItalic r:id="rId44"/>
    </p:embeddedFont>
    <p:embeddedFont>
      <p:font typeface="Arial Black" panose="020B0A04020102020204" pitchFamily="34" charset="0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9F9F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4" autoAdjust="0"/>
    <p:restoredTop sz="87823" autoAdjust="0"/>
  </p:normalViewPr>
  <p:slideViewPr>
    <p:cSldViewPr snapToGrid="0">
      <p:cViewPr varScale="1">
        <p:scale>
          <a:sx n="80" d="100"/>
          <a:sy n="80" d="100"/>
        </p:scale>
        <p:origin x="-15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pt-PT"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Auto-discovery: "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probenotification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":{"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equipmenttype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":"13","ipaddress":"10.112.200.140","macaddress":"357810081051139","msg_type":0,"serialnumber":"357810081051139","timestamp":"20170725173754“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Ip-update: old ip address, new ip address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708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420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Falar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sharedPreferences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SQLite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25 a 40% de ganho em tempo de carregamento das páginas de histórico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8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03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Radiologs</a:t>
            </a: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tirados periodicamente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parâmetros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RSRP, RSRQ, CQI, PCI, BER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eventos automáticos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modo dedicado</a:t>
            </a:r>
            <a:endParaRPr lang="pt-P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Scanlogs</a:t>
            </a: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protocol </a:t>
            </a:r>
            <a:r>
              <a:rPr lang="en-US" sz="11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gestão</a:t>
            </a:r>
            <a:r>
              <a:rPr lang="en-US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1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chaves</a:t>
            </a:r>
            <a:r>
              <a:rPr lang="en-US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1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encryptação</a:t>
            </a:r>
            <a:r>
              <a:rPr lang="en-US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frequencia</a:t>
            </a:r>
            <a:r>
              <a:rPr lang="en-US" sz="11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signal level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44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Nem é possível instalar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dispositivos com API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 ou inferior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699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Integrar informação do log nas anomalias,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eventos de radiologs e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scanlog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CDR’s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Record toda a informação de uma chamada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584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1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dirty="0">
                <a:solidFill>
                  <a:schemeClr val="dk1"/>
                </a:solidFill>
              </a:rPr>
              <a:t>8,5 milhões</a:t>
            </a:r>
            <a:r>
              <a:rPr lang="pt-PT" sz="1100" baseline="0" dirty="0">
                <a:solidFill>
                  <a:schemeClr val="dk1"/>
                </a:solidFill>
              </a:rPr>
              <a:t> de testes por mês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aseline="0" dirty="0">
                <a:solidFill>
                  <a:schemeClr val="dk1"/>
                </a:solidFill>
              </a:rPr>
              <a:t>10 milhões de </a:t>
            </a:r>
            <a:r>
              <a:rPr lang="pt-PT" sz="1100" baseline="0" dirty="0" err="1">
                <a:solidFill>
                  <a:schemeClr val="dk1"/>
                </a:solidFill>
              </a:rPr>
              <a:t>mdedidas</a:t>
            </a:r>
            <a:r>
              <a:rPr lang="pt-PT" sz="1100" baseline="0" dirty="0">
                <a:solidFill>
                  <a:schemeClr val="dk1"/>
                </a:solidFill>
              </a:rPr>
              <a:t> por mês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aseline="0" dirty="0">
                <a:solidFill>
                  <a:schemeClr val="dk1"/>
                </a:solidFill>
              </a:rPr>
              <a:t>80 milhões de chamadas </a:t>
            </a:r>
            <a:r>
              <a:rPr lang="pt-PT" sz="1100" baseline="0">
                <a:solidFill>
                  <a:schemeClr val="dk1"/>
                </a:solidFill>
              </a:rPr>
              <a:t>por mês</a:t>
            </a:r>
            <a:endParaRPr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0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00" i="1">
              <a:solidFill>
                <a:srgbClr val="FFFFFF"/>
              </a:solidFill>
              <a:highlight>
                <a:srgbClr val="3499CD"/>
              </a:highlight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Google’s Play Store, $25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única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Apple’s App $99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</a:t>
            </a: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Portabilidade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OS Symbian, Ubuntu, and Blackberry e Chrome OS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Java </a:t>
            </a:r>
            <a:r>
              <a:rPr lang="en-US" sz="1100" b="0" i="0" u="none" strike="noStrike" kern="1200" cap="none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usado</a:t>
            </a: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linguagem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usada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também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em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sistemas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operativos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Linux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ou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Windows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ao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contrário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de Objective C </a:t>
            </a:r>
            <a:r>
              <a:rPr lang="en-US" sz="1100" b="0" i="0" u="none" strike="noStrike" kern="1200" cap="none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ou</a:t>
            </a:r>
            <a:r>
              <a:rPr lang="en-US" sz="11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 Swift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78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4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pt-PT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Falar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sharedPreferences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SQLite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pt-PT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25 a 40% de ganho em tempo de carregamento das páginas de histórico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000"/>
            </a:lvl1pPr>
            <a:lvl2pPr lvl="1" algn="ctr" rtl="0">
              <a:spcBef>
                <a:spcPts val="0"/>
              </a:spcBef>
              <a:buSzPct val="100000"/>
              <a:defRPr sz="4000"/>
            </a:lvl2pPr>
            <a:lvl3pPr lvl="2" algn="ctr" rtl="0">
              <a:spcBef>
                <a:spcPts val="0"/>
              </a:spcBef>
              <a:buSzPct val="100000"/>
              <a:defRPr sz="4000"/>
            </a:lvl3pPr>
            <a:lvl4pPr lvl="3" algn="ctr" rtl="0">
              <a:spcBef>
                <a:spcPts val="0"/>
              </a:spcBef>
              <a:buSzPct val="100000"/>
              <a:defRPr sz="4000"/>
            </a:lvl4pPr>
            <a:lvl5pPr lvl="4" algn="ctr" rtl="0">
              <a:spcBef>
                <a:spcPts val="0"/>
              </a:spcBef>
              <a:buSzPct val="100000"/>
              <a:defRPr sz="4000"/>
            </a:lvl5pPr>
            <a:lvl6pPr lvl="5" algn="ctr" rtl="0">
              <a:spcBef>
                <a:spcPts val="0"/>
              </a:spcBef>
              <a:buSzPct val="100000"/>
              <a:defRPr sz="4000"/>
            </a:lvl6pPr>
            <a:lvl7pPr lvl="6" algn="ctr" rtl="0">
              <a:spcBef>
                <a:spcPts val="0"/>
              </a:spcBef>
              <a:buSzPct val="100000"/>
              <a:defRPr sz="4000"/>
            </a:lvl7pPr>
            <a:lvl8pPr lvl="7" algn="ctr" rtl="0">
              <a:spcBef>
                <a:spcPts val="0"/>
              </a:spcBef>
              <a:buSzPct val="100000"/>
              <a:defRPr sz="4000"/>
            </a:lvl8pPr>
            <a:lvl9pPr lvl="8" algn="ctr" rtl="0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personalizado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9144000" cy="346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 rot="10800000">
            <a:off x="7697100" y="-25"/>
            <a:ext cx="962400" cy="34602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10800000">
            <a:off x="5750475" y="-25"/>
            <a:ext cx="1946700" cy="346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 rot="10800000" flipH="1">
            <a:off x="8659499" y="-25"/>
            <a:ext cx="484500" cy="346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3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324475" y="3612601"/>
            <a:ext cx="5124300" cy="13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Source Code Pro"/>
              <a:buNone/>
              <a:defRPr sz="1800" b="1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‹nº›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personalizado 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-25" y="0"/>
            <a:ext cx="9144000" cy="127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 rot="10800000">
            <a:off x="7697100" y="1377"/>
            <a:ext cx="962400" cy="1278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 rot="10800000">
            <a:off x="5750475" y="9950"/>
            <a:ext cx="19467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 rot="10800000" flipH="1">
            <a:off x="8659500" y="1113"/>
            <a:ext cx="484500" cy="127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8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4925325"/>
            <a:ext cx="9144000" cy="265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448050" y="1920450"/>
            <a:ext cx="4236900" cy="27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‹nº›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None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pt-PT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‹nº›</a:t>
            </a:fld>
            <a:endParaRPr lang="pt-PT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0" Type="http://schemas.openxmlformats.org/officeDocument/2006/relationships/image" Target="../media/image3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19525" y="465975"/>
            <a:ext cx="7341900" cy="28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en-US" sz="4800" dirty="0">
                <a:solidFill>
                  <a:srgbClr val="171717"/>
                </a:solidFill>
              </a:rPr>
              <a:t>End-user</a:t>
            </a:r>
            <a:r>
              <a:rPr lang="pt-PT" sz="4800" dirty="0">
                <a:solidFill>
                  <a:srgbClr val="171717"/>
                </a:solidFill>
              </a:rPr>
              <a:t> </a:t>
            </a:r>
            <a:r>
              <a:rPr lang="pt-PT" sz="4800" dirty="0" err="1">
                <a:solidFill>
                  <a:srgbClr val="171717"/>
                </a:solidFill>
              </a:rPr>
              <a:t>quality</a:t>
            </a:r>
            <a:r>
              <a:rPr lang="pt-PT" sz="4800" dirty="0">
                <a:solidFill>
                  <a:srgbClr val="171717"/>
                </a:solidFill>
              </a:rPr>
              <a:t> </a:t>
            </a:r>
            <a:r>
              <a:rPr lang="pt-PT" sz="4800" dirty="0" err="1">
                <a:solidFill>
                  <a:srgbClr val="171717"/>
                </a:solidFill>
              </a:rPr>
              <a:t>of</a:t>
            </a:r>
            <a:r>
              <a:rPr lang="pt-PT" sz="4800" dirty="0">
                <a:solidFill>
                  <a:srgbClr val="171717"/>
                </a:solidFill>
              </a:rPr>
              <a:t> </a:t>
            </a:r>
            <a:r>
              <a:rPr lang="pt-PT" sz="4800" dirty="0" err="1">
                <a:solidFill>
                  <a:srgbClr val="171717"/>
                </a:solidFill>
              </a:rPr>
              <a:t>service</a:t>
            </a:r>
            <a:r>
              <a:rPr lang="pt-PT" sz="4800" dirty="0">
                <a:solidFill>
                  <a:srgbClr val="171717"/>
                </a:solidFill>
              </a:rPr>
              <a:t> </a:t>
            </a:r>
            <a:r>
              <a:rPr lang="pt-PT" sz="4800" dirty="0" err="1">
                <a:solidFill>
                  <a:srgbClr val="171717"/>
                </a:solidFill>
              </a:rPr>
              <a:t>and</a:t>
            </a:r>
            <a:r>
              <a:rPr lang="pt-PT" sz="4800" dirty="0">
                <a:solidFill>
                  <a:srgbClr val="171717"/>
                </a:solidFill>
              </a:rPr>
              <a:t> </a:t>
            </a:r>
            <a:r>
              <a:rPr lang="pt-PT" sz="4800" dirty="0" err="1">
                <a:solidFill>
                  <a:srgbClr val="171717"/>
                </a:solidFill>
              </a:rPr>
              <a:t>experience</a:t>
            </a:r>
            <a:r>
              <a:rPr lang="pt-PT" sz="4800" dirty="0">
                <a:solidFill>
                  <a:srgbClr val="171717"/>
                </a:solidFill>
              </a:rPr>
              <a:t> in mobile networks</a:t>
            </a:r>
            <a:br>
              <a:rPr lang="pt-PT" sz="60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</a:br>
            <a:r>
              <a:rPr lang="pt-PT" sz="2400" dirty="0" err="1">
                <a:solidFill>
                  <a:schemeClr val="dk1"/>
                </a:solidFill>
              </a:rPr>
              <a:t>Dissertation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of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Integrated</a:t>
            </a:r>
            <a:r>
              <a:rPr lang="pt-PT" sz="2400" dirty="0">
                <a:solidFill>
                  <a:schemeClr val="dk1"/>
                </a:solidFill>
              </a:rPr>
              <a:t> Master in </a:t>
            </a:r>
            <a:r>
              <a:rPr lang="pt-PT" sz="2400" dirty="0" err="1">
                <a:solidFill>
                  <a:schemeClr val="dk1"/>
                </a:solidFill>
              </a:rPr>
              <a:t>Computer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Engineering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and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Telematics</a:t>
            </a:r>
            <a:endParaRPr lang="pt-PT"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24475" y="3612600"/>
            <a:ext cx="8365200" cy="13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Source Code Pro"/>
              <a:buNone/>
            </a:pPr>
            <a:r>
              <a:rPr lang="pt-PT" sz="1600" b="1" i="0" u="none" strike="noStrike" cap="none" dirty="0">
                <a:solidFill>
                  <a:srgbClr val="616161"/>
                </a:solidFill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Tomás Marques Rodrigues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Source Code Pro"/>
              <a:buNone/>
            </a:pPr>
            <a:r>
              <a:rPr lang="pt-PT" sz="1600" b="0" dirty="0" err="1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Advisor</a:t>
            </a:r>
            <a:r>
              <a:rPr lang="pt-PT" sz="1600" b="0" dirty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: João Paulo Barraca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Source Code Pro"/>
              <a:buNone/>
            </a:pPr>
            <a:endParaRPr dirty="0">
              <a:latin typeface="Quattrocento Sans" panose="020B060402020202020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Source Code Pro"/>
              <a:buNone/>
            </a:pPr>
            <a:endParaRPr sz="1600" b="0" i="0" u="none" strike="noStrike" cap="none" dirty="0">
              <a:solidFill>
                <a:srgbClr val="616161"/>
              </a:solidFill>
              <a:latin typeface="Quattrocento Sans" panose="020B0604020202020204" charset="0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Source Code Pro"/>
              <a:buNone/>
            </a:pPr>
            <a:r>
              <a:rPr lang="pt-PT" sz="1600" b="0" dirty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DETI, 27 </a:t>
            </a:r>
            <a:r>
              <a:rPr lang="en-US" sz="1600" b="0" dirty="0"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July</a:t>
            </a:r>
            <a:r>
              <a:rPr lang="pt-PT" sz="1600" b="0" i="0" u="none" strike="noStrike" cap="none" dirty="0">
                <a:solidFill>
                  <a:srgbClr val="616161"/>
                </a:solidFill>
                <a:latin typeface="Quattrocento Sans" panose="020B0604020202020204" charset="0"/>
                <a:ea typeface="Quattrocento Sans"/>
                <a:cs typeface="Quattrocento Sans"/>
                <a:sym typeface="Quattrocento Sans"/>
              </a:rPr>
              <a:t> 2017</a:t>
            </a:r>
          </a:p>
        </p:txBody>
      </p:sp>
      <p:pic>
        <p:nvPicPr>
          <p:cNvPr id="84" name="Shape 84" descr="http://glua.ua.pt/wp-content/themes/flat-child/deti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760875" y="1924575"/>
            <a:ext cx="2311800" cy="4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/>
              <a:pPr lvl="0" rtl="0">
                <a:spcBef>
                  <a:spcPts val="0"/>
                </a:spcBef>
                <a:buClr>
                  <a:srgbClr val="616161"/>
                </a:buClr>
                <a:buSzPct val="25000"/>
                <a:buFont typeface="Arial"/>
                <a:buNone/>
              </a:pPr>
              <a:t>1</a:t>
            </a:fld>
            <a:endParaRPr lang="pt-PT"/>
          </a:p>
        </p:txBody>
      </p:sp>
      <p:pic>
        <p:nvPicPr>
          <p:cNvPr id="86" name="Shape 86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535261" y="357612"/>
            <a:ext cx="846400" cy="2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4"/>
    </mc:Choice>
    <mc:Fallback xmlns="">
      <p:transition spd="slow" advTm="240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Management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System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Connection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10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7" name="Shape 103"/>
          <p:cNvSpPr txBox="1">
            <a:spLocks noGrp="1"/>
          </p:cNvSpPr>
          <p:nvPr>
            <p:ph type="body" idx="1"/>
          </p:nvPr>
        </p:nvSpPr>
        <p:spPr>
          <a:xfrm>
            <a:off x="335501" y="1634741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r>
              <a:rPr lang="pt-PT" sz="2000" dirty="0" err="1">
                <a:solidFill>
                  <a:srgbClr val="000000"/>
                </a:solidFill>
                <a:ea typeface="Source Code Pro"/>
                <a:cs typeface="Source Code Pro"/>
              </a:rPr>
              <a:t>Notifications</a:t>
            </a:r>
            <a:r>
              <a:rPr lang="pt-PT" sz="2000" dirty="0">
                <a:solidFill>
                  <a:srgbClr val="000000"/>
                </a:solidFill>
                <a:ea typeface="Source Code Pro"/>
                <a:cs typeface="Source Code Pro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endParaRPr lang="pt-PT" sz="20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8" name="Shape 103"/>
          <p:cNvSpPr txBox="1">
            <a:spLocks/>
          </p:cNvSpPr>
          <p:nvPr/>
        </p:nvSpPr>
        <p:spPr>
          <a:xfrm>
            <a:off x="538701" y="2045504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Auto-Discovery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9" name="Shape 103"/>
          <p:cNvSpPr txBox="1">
            <a:spLocks/>
          </p:cNvSpPr>
          <p:nvPr/>
        </p:nvSpPr>
        <p:spPr>
          <a:xfrm>
            <a:off x="538698" y="2434893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Keep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-Alives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1" name="Shape 103"/>
          <p:cNvSpPr txBox="1">
            <a:spLocks/>
          </p:cNvSpPr>
          <p:nvPr/>
        </p:nvSpPr>
        <p:spPr>
          <a:xfrm>
            <a:off x="538698" y="3189147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IP-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update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-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process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7" name="Shape 103"/>
          <p:cNvSpPr txBox="1">
            <a:spLocks/>
          </p:cNvSpPr>
          <p:nvPr/>
        </p:nvSpPr>
        <p:spPr>
          <a:xfrm>
            <a:off x="538700" y="3574377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Attach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-files-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process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8" name="Shape 103"/>
          <p:cNvSpPr txBox="1">
            <a:spLocks/>
          </p:cNvSpPr>
          <p:nvPr/>
        </p:nvSpPr>
        <p:spPr>
          <a:xfrm>
            <a:off x="538698" y="2803917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Results-process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670" y="1739635"/>
            <a:ext cx="6021038" cy="224187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063" y="1937962"/>
            <a:ext cx="6106419" cy="1716877"/>
          </a:xfrm>
          <a:prstGeom prst="rect">
            <a:avLst/>
          </a:prstGeom>
        </p:spPr>
      </p:pic>
      <p:sp>
        <p:nvSpPr>
          <p:cNvPr id="19" name="Shape 103"/>
          <p:cNvSpPr txBox="1">
            <a:spLocks/>
          </p:cNvSpPr>
          <p:nvPr/>
        </p:nvSpPr>
        <p:spPr>
          <a:xfrm>
            <a:off x="538698" y="3988527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Radiologs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/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Scanlogs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-files-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process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39"/>
    </mc:Choice>
    <mc:Fallback xmlns="">
      <p:transition spd="slow" advTm="131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3"/>
          <p:cNvSpPr txBox="1">
            <a:spLocks noGrp="1"/>
          </p:cNvSpPr>
          <p:nvPr>
            <p:ph type="body" idx="1"/>
          </p:nvPr>
        </p:nvSpPr>
        <p:spPr>
          <a:xfrm>
            <a:off x="324475" y="1321289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r>
              <a:rPr lang="pt-PT" sz="2000" dirty="0" err="1">
                <a:solidFill>
                  <a:srgbClr val="000000"/>
                </a:solidFill>
                <a:ea typeface="Source Code Pro"/>
                <a:cs typeface="Source Code Pro"/>
              </a:rPr>
              <a:t>Requests</a:t>
            </a:r>
            <a:r>
              <a:rPr lang="pt-PT" sz="2000" dirty="0">
                <a:solidFill>
                  <a:srgbClr val="000000"/>
                </a:solidFill>
                <a:ea typeface="Source Code Pro"/>
                <a:cs typeface="Source Code Pro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endParaRPr lang="pt-PT" sz="20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8" name="Shape 103"/>
          <p:cNvSpPr txBox="1">
            <a:spLocks/>
          </p:cNvSpPr>
          <p:nvPr/>
        </p:nvSpPr>
        <p:spPr>
          <a:xfrm>
            <a:off x="527675" y="1732052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Get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Information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9" name="Shape 103"/>
          <p:cNvSpPr txBox="1">
            <a:spLocks/>
          </p:cNvSpPr>
          <p:nvPr/>
        </p:nvSpPr>
        <p:spPr>
          <a:xfrm>
            <a:off x="527674" y="2105790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Get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Configurations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1" name="Shape 103"/>
          <p:cNvSpPr txBox="1">
            <a:spLocks/>
          </p:cNvSpPr>
          <p:nvPr/>
        </p:nvSpPr>
        <p:spPr>
          <a:xfrm>
            <a:off x="527670" y="2480768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Get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state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3" name="Shape 103"/>
          <p:cNvSpPr txBox="1">
            <a:spLocks/>
          </p:cNvSpPr>
          <p:nvPr/>
        </p:nvSpPr>
        <p:spPr>
          <a:xfrm>
            <a:off x="527670" y="3229484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Get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Load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tests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4" name="Shape 103"/>
          <p:cNvSpPr txBox="1">
            <a:spLocks/>
          </p:cNvSpPr>
          <p:nvPr/>
        </p:nvSpPr>
        <p:spPr>
          <a:xfrm>
            <a:off x="527670" y="3603222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Change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Configurations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5" name="Shape 103"/>
          <p:cNvSpPr txBox="1">
            <a:spLocks/>
          </p:cNvSpPr>
          <p:nvPr/>
        </p:nvSpPr>
        <p:spPr>
          <a:xfrm>
            <a:off x="527665" y="3976960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Schedule a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Test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6" name="Shape 103"/>
          <p:cNvSpPr txBox="1">
            <a:spLocks/>
          </p:cNvSpPr>
          <p:nvPr/>
        </p:nvSpPr>
        <p:spPr>
          <a:xfrm>
            <a:off x="527660" y="4296630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Cancel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a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Test</a:t>
            </a: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7" name="Shape 103"/>
          <p:cNvSpPr txBox="1">
            <a:spLocks/>
          </p:cNvSpPr>
          <p:nvPr/>
        </p:nvSpPr>
        <p:spPr>
          <a:xfrm>
            <a:off x="527666" y="2850556"/>
            <a:ext cx="4534943" cy="468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Get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Probe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ocupation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sz="1700" dirty="0" err="1">
                <a:solidFill>
                  <a:srgbClr val="000000"/>
                </a:solidFill>
                <a:ea typeface="Source Code Pro"/>
                <a:cs typeface="Source Code Pro"/>
              </a:rPr>
              <a:t>by</a:t>
            </a:r>
            <a:r>
              <a:rPr lang="pt-PT" sz="1700" dirty="0">
                <a:solidFill>
                  <a:srgbClr val="000000"/>
                </a:solidFill>
                <a:ea typeface="Source Code Pro"/>
                <a:cs typeface="Source Code Pro"/>
              </a:rPr>
              <a:t> date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1700" dirty="0">
              <a:solidFill>
                <a:srgbClr val="000000"/>
              </a:solidFill>
              <a:ea typeface="Source Code Pro"/>
              <a:cs typeface="Source Code Pro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Management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System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Connection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11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14620" y="1415130"/>
            <a:ext cx="3450285" cy="309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44607" y="1454291"/>
            <a:ext cx="50958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66926" y="1329018"/>
            <a:ext cx="2006599" cy="351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35311" y="1366908"/>
            <a:ext cx="2227226" cy="3445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14267" y="1803119"/>
            <a:ext cx="5050989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824721" y="1463742"/>
            <a:ext cx="4962512" cy="333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5334" y="1390021"/>
            <a:ext cx="3398474" cy="32007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5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28"/>
    </mc:Choice>
    <mc:Fallback xmlns="">
      <p:transition spd="slow" advTm="11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30" y="1641830"/>
            <a:ext cx="1529899" cy="26424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30" y="1641830"/>
            <a:ext cx="1490767" cy="261125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90" y="1644747"/>
            <a:ext cx="1520039" cy="2639483"/>
          </a:xfrm>
          <a:prstGeom prst="rect">
            <a:avLst/>
          </a:prstGeom>
        </p:spPr>
      </p:pic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Dashboard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page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12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11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9" cstate="print"/>
          <a:srcRect l="13509" b="15548"/>
          <a:stretch>
            <a:fillRect/>
          </a:stretch>
        </p:blipFill>
        <p:spPr bwMode="auto">
          <a:xfrm flipH="1">
            <a:off x="-265875" y="800100"/>
            <a:ext cx="4267850" cy="4098475"/>
          </a:xfrm>
          <a:prstGeom prst="rect">
            <a:avLst/>
          </a:prstGeom>
          <a:noFill/>
        </p:spPr>
      </p:pic>
      <p:sp>
        <p:nvSpPr>
          <p:cNvPr id="20" name="Rectangle 14"/>
          <p:cNvSpPr/>
          <p:nvPr/>
        </p:nvSpPr>
        <p:spPr>
          <a:xfrm>
            <a:off x="4268853" y="1839004"/>
            <a:ext cx="3956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Mobile Network Information</a:t>
            </a:r>
            <a:r>
              <a:rPr lang="en-US" b="1" dirty="0">
                <a:solidFill>
                  <a:srgbClr val="000000"/>
                </a:solidFill>
              </a:rPr>
              <a:t>: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</a:rPr>
              <a:t>Cell ID, Signal level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300" dirty="0"/>
              <a:t>Mobile Network 2G/3G/4G Indicators</a:t>
            </a:r>
          </a:p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</a:rPr>
              <a:t>WiFi</a:t>
            </a:r>
            <a:r>
              <a:rPr lang="en-US" b="1" dirty="0">
                <a:solidFill>
                  <a:srgbClr val="000000"/>
                </a:solidFill>
              </a:rPr>
              <a:t> indicators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</a:rPr>
              <a:t>BSSID, ESSID, Channel…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300" dirty="0"/>
              <a:t>IP, MAC, DNSs addresses </a:t>
            </a:r>
            <a:endParaRPr lang="en-US" sz="1300" dirty="0">
              <a:solidFill>
                <a:srgbClr val="000000"/>
              </a:solidFill>
            </a:endParaRPr>
          </a:p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Detailed information per type of network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12"/>
    </mc:Choice>
    <mc:Fallback xmlns="">
      <p:transition spd="slow" advTm="3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ame Side Corner Rectangle 17"/>
          <p:cNvSpPr/>
          <p:nvPr/>
        </p:nvSpPr>
        <p:spPr>
          <a:xfrm rot="16200000">
            <a:off x="1788185" y="-135869"/>
            <a:ext cx="3428214" cy="63050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70365" y="1781217"/>
            <a:ext cx="1501200" cy="2559600"/>
          </a:xfrm>
          <a:prstGeom prst="rect">
            <a:avLst/>
          </a:prstGeom>
        </p:spPr>
      </p:pic>
      <p:pic>
        <p:nvPicPr>
          <p:cNvPr id="7" name="Imagem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44965" y="1781217"/>
            <a:ext cx="1501200" cy="2559600"/>
          </a:xfrm>
          <a:prstGeom prst="rect">
            <a:avLst/>
          </a:prstGeom>
        </p:spPr>
      </p:pic>
      <p:pic>
        <p:nvPicPr>
          <p:cNvPr id="9" name="Imagem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757389" y="1774377"/>
            <a:ext cx="1501200" cy="2559600"/>
          </a:xfrm>
          <a:prstGeom prst="rect">
            <a:avLst/>
          </a:prstGeom>
        </p:spPr>
      </p:pic>
      <p:pic>
        <p:nvPicPr>
          <p:cNvPr id="3" name="Imagem 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744965" y="1762631"/>
            <a:ext cx="1501200" cy="2559600"/>
          </a:xfrm>
          <a:prstGeom prst="rect">
            <a:avLst/>
          </a:prstGeom>
        </p:spPr>
      </p:pic>
      <p:pic>
        <p:nvPicPr>
          <p:cNvPr id="28" name="Picture 3" descr="C:\Users\10049084\MEOCloud\ArQoS Pocket\DESIGN\pngs v03\00_splash_screen.png"/>
          <p:cNvPicPr>
            <a:picLocks noChangeArrowheads="1"/>
          </p:cNvPicPr>
          <p:nvPr/>
        </p:nvPicPr>
        <p:blipFill>
          <a:blip r:embed="rId8" cstate="print"/>
          <a:srcRect t="3570"/>
          <a:stretch>
            <a:fillRect/>
          </a:stretch>
        </p:blipFill>
        <p:spPr bwMode="auto">
          <a:xfrm>
            <a:off x="6757665" y="1755791"/>
            <a:ext cx="1501200" cy="2559600"/>
          </a:xfrm>
          <a:prstGeom prst="rect">
            <a:avLst/>
          </a:prstGeom>
          <a:noFill/>
        </p:spPr>
      </p:pic>
      <p:pic>
        <p:nvPicPr>
          <p:cNvPr id="15" name="Imagem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70365" y="1769303"/>
            <a:ext cx="1501200" cy="2559600"/>
          </a:xfrm>
          <a:prstGeom prst="rect">
            <a:avLst/>
          </a:prstGeom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969400" cy="11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dirty="0" err="1"/>
              <a:t>Customer</a:t>
            </a:r>
            <a:r>
              <a:rPr lang="pt-PT" sz="4400" dirty="0"/>
              <a:t> </a:t>
            </a:r>
            <a:r>
              <a:rPr lang="pt-PT" sz="4400" dirty="0" err="1"/>
              <a:t>Experience</a:t>
            </a:r>
            <a:r>
              <a:rPr lang="pt-PT" sz="4400" dirty="0"/>
              <a:t> </a:t>
            </a:r>
            <a:r>
              <a:rPr lang="pt-PT" sz="4400" dirty="0" err="1"/>
              <a:t>Report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13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 descr="logo_ua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log_altic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4"/>
          <p:cNvSpPr/>
          <p:nvPr/>
        </p:nvSpPr>
        <p:spPr>
          <a:xfrm>
            <a:off x="981900" y="1523625"/>
            <a:ext cx="4654549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Classified feedback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361950" lvl="1" indent="-177800">
              <a:spcBef>
                <a:spcPts val="300"/>
              </a:spcBef>
              <a:buSzPct val="90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dirty="0">
                <a:solidFill>
                  <a:srgbClr val="000000"/>
                </a:solidFill>
              </a:rPr>
              <a:t>Voice,</a:t>
            </a:r>
          </a:p>
          <a:p>
            <a:pPr marL="361950" lvl="1" indent="-177800">
              <a:spcBef>
                <a:spcPts val="300"/>
              </a:spcBef>
              <a:buSzPct val="90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dirty="0">
                <a:solidFill>
                  <a:srgbClr val="000000"/>
                </a:solidFill>
              </a:rPr>
              <a:t>Internet,</a:t>
            </a:r>
          </a:p>
          <a:p>
            <a:pPr marL="361950" lvl="1" indent="-177800">
              <a:spcBef>
                <a:spcPts val="300"/>
              </a:spcBef>
              <a:buSzPct val="90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dirty="0">
                <a:solidFill>
                  <a:srgbClr val="000000"/>
                </a:solidFill>
              </a:rPr>
              <a:t>Messaging</a:t>
            </a:r>
          </a:p>
          <a:p>
            <a:pPr marL="361950" lvl="1" indent="-177800">
              <a:spcBef>
                <a:spcPts val="300"/>
              </a:spcBef>
              <a:buSzPct val="90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Coverage</a:t>
            </a:r>
          </a:p>
          <a:p>
            <a:pPr marL="361950" lvl="1" indent="-177800">
              <a:spcBef>
                <a:spcPts val="300"/>
              </a:spcBef>
              <a:buSzPct val="90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dirty="0">
                <a:solidFill>
                  <a:srgbClr val="000000"/>
                </a:solidFill>
              </a:rPr>
              <a:t>Other (with description)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Assisted geo-location</a:t>
            </a:r>
          </a:p>
          <a:p>
            <a:pPr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Local record persistence with SQLite Database</a:t>
            </a:r>
          </a:p>
          <a:p>
            <a:pPr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/>
              <a:t>Centrally stored on ArQoS Management System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14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12" cstate="print"/>
          <a:srcRect b="17127"/>
          <a:stretch>
            <a:fillRect/>
          </a:stretch>
        </p:blipFill>
        <p:spPr bwMode="auto">
          <a:xfrm>
            <a:off x="4606382" y="932215"/>
            <a:ext cx="4837333" cy="4007366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1"/>
    </mc:Choice>
    <mc:Fallback xmlns="">
      <p:transition spd="slow" advTm="8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Test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Implementation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14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13" name="Rectangle 14"/>
          <p:cNvSpPr/>
          <p:nvPr/>
        </p:nvSpPr>
        <p:spPr>
          <a:xfrm>
            <a:off x="364340" y="1284325"/>
            <a:ext cx="4619139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Active testing with preconfigured tests available</a:t>
            </a:r>
          </a:p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New tests plans: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/>
              <a:t>Scan Wi-Fi networks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/>
              <a:t>Send DTMF Tones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/>
              <a:t>Make/Receive/Record and Hang up a Voice call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SMS (Send &amp; Receive)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77800" lvl="4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Old tests plans: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Http Download/Upload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PING</a:t>
            </a:r>
          </a:p>
          <a:p>
            <a:pPr marL="635000" lvl="1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authentication (Operator Specific)</a:t>
            </a:r>
          </a:p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Results stored centrally on ArQoS Management System</a:t>
            </a:r>
          </a:p>
          <a:p>
            <a:pPr marL="177800" indent="-177800"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00" y="1669412"/>
            <a:ext cx="1485900" cy="25596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700" y="1669412"/>
            <a:ext cx="1465575" cy="26054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425" y="1669412"/>
            <a:ext cx="1439825" cy="255968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6600" y="1669500"/>
            <a:ext cx="1534000" cy="2559600"/>
          </a:xfrm>
          <a:prstGeom prst="rect">
            <a:avLst/>
          </a:prstGeom>
        </p:spPr>
      </p:pic>
      <p:pic>
        <p:nvPicPr>
          <p:cNvPr id="11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10" cstate="print"/>
          <a:srcRect l="13509" b="15548"/>
          <a:stretch>
            <a:fillRect/>
          </a:stretch>
        </p:blipFill>
        <p:spPr bwMode="auto">
          <a:xfrm flipH="1">
            <a:off x="4606141" y="813687"/>
            <a:ext cx="4267850" cy="4098475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23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27"/>
    </mc:Choice>
    <mc:Fallback xmlns="">
      <p:transition spd="slow" advTm="6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Test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Implementation</a:t>
            </a:r>
            <a:b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</a:br>
            <a:r>
              <a:rPr lang="pt-PT" sz="3200" dirty="0" err="1"/>
              <a:t>Voice</a:t>
            </a:r>
            <a:r>
              <a:rPr lang="pt-PT" sz="3200" dirty="0"/>
              <a:t> </a:t>
            </a:r>
            <a:r>
              <a:rPr lang="pt-PT" sz="3200" dirty="0" err="1"/>
              <a:t>Tests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15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10" name="Rectangle 14"/>
          <p:cNvSpPr/>
          <p:nvPr/>
        </p:nvSpPr>
        <p:spPr>
          <a:xfrm>
            <a:off x="0" y="3458290"/>
            <a:ext cx="909570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SzPct val="90000"/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The application needs to be a signed system app</a:t>
            </a:r>
          </a:p>
          <a:p>
            <a:pPr algn="ctr">
              <a:spcBef>
                <a:spcPts val="600"/>
              </a:spcBef>
              <a:buSzPct val="90000"/>
            </a:pPr>
            <a:r>
              <a:rPr lang="en-US" b="1" dirty="0">
                <a:latin typeface="Arial" pitchFamily="34" charset="0"/>
                <a:cs typeface="Arial" pitchFamily="34" charset="0"/>
              </a:rPr>
              <a:t>To control the call internal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proccess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Voice Tes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3800" y="1388110"/>
            <a:ext cx="6103620" cy="3433286"/>
          </a:xfrm>
          <a:prstGeom prst="rect">
            <a:avLst/>
          </a:prstGeom>
        </p:spPr>
      </p:pic>
      <p:pic>
        <p:nvPicPr>
          <p:cNvPr id="11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8" cstate="print"/>
          <a:srcRect l="13509" b="15548"/>
          <a:stretch>
            <a:fillRect/>
          </a:stretch>
        </p:blipFill>
        <p:spPr bwMode="auto">
          <a:xfrm flipH="1">
            <a:off x="5320834" y="1154156"/>
            <a:ext cx="4045392" cy="3804119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18266" y="1944932"/>
            <a:ext cx="1384300" cy="236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14" y="1944932"/>
            <a:ext cx="1377951" cy="23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26"/>
    </mc:Choice>
    <mc:Fallback xmlns="">
      <p:transition spd="slow" advTm="69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Radiologs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/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Scanlogs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16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343" y="1930401"/>
            <a:ext cx="1422400" cy="2432158"/>
          </a:xfrm>
          <a:prstGeom prst="rect">
            <a:avLst/>
          </a:prstGeom>
        </p:spPr>
      </p:pic>
      <p:pic>
        <p:nvPicPr>
          <p:cNvPr id="16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7" cstate="print"/>
          <a:srcRect l="13509" b="15548"/>
          <a:stretch>
            <a:fillRect/>
          </a:stretch>
        </p:blipFill>
        <p:spPr bwMode="auto">
          <a:xfrm flipH="1">
            <a:off x="4746169" y="1139622"/>
            <a:ext cx="4045392" cy="3804119"/>
          </a:xfrm>
          <a:prstGeom prst="rect">
            <a:avLst/>
          </a:prstGeom>
          <a:noFill/>
        </p:spPr>
      </p:pic>
      <p:sp>
        <p:nvSpPr>
          <p:cNvPr id="20" name="Shape 103"/>
          <p:cNvSpPr txBox="1">
            <a:spLocks noGrp="1"/>
          </p:cNvSpPr>
          <p:nvPr>
            <p:ph type="body" idx="1"/>
          </p:nvPr>
        </p:nvSpPr>
        <p:spPr>
          <a:xfrm>
            <a:off x="571217" y="1484778"/>
            <a:ext cx="4711982" cy="499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r>
              <a:rPr lang="pt-PT" sz="2000" b="1" dirty="0" err="1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Radiologs</a:t>
            </a:r>
            <a:endParaRPr lang="pt-PT" sz="2000" b="1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endParaRPr lang="pt-PT" sz="20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</p:txBody>
      </p:sp>
      <p:sp>
        <p:nvSpPr>
          <p:cNvPr id="21" name="Shape 103"/>
          <p:cNvSpPr txBox="1">
            <a:spLocks/>
          </p:cNvSpPr>
          <p:nvPr/>
        </p:nvSpPr>
        <p:spPr>
          <a:xfrm>
            <a:off x="1790415" y="1503260"/>
            <a:ext cx="4711982" cy="499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None/>
            </a:pPr>
            <a:r>
              <a:rPr lang="pt-PT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(Mobile Network </a:t>
            </a:r>
            <a:r>
              <a:rPr lang="pt-PT" sz="1600" dirty="0" err="1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Snapshot</a:t>
            </a:r>
            <a:r>
              <a:rPr lang="pt-PT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)</a:t>
            </a:r>
          </a:p>
        </p:txBody>
      </p:sp>
      <p:sp>
        <p:nvSpPr>
          <p:cNvPr id="22" name="Shape 103"/>
          <p:cNvSpPr txBox="1">
            <a:spLocks/>
          </p:cNvSpPr>
          <p:nvPr/>
        </p:nvSpPr>
        <p:spPr>
          <a:xfrm>
            <a:off x="861504" y="1882017"/>
            <a:ext cx="4711982" cy="164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Taken periodically with a configured interval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Detailed mobile network information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on the various technologies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Automatic events triggered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Dedicated/Idle mode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None/>
            </a:pPr>
            <a:endParaRPr lang="pt-PT" sz="16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None/>
            </a:pPr>
            <a:endParaRPr lang="pt-PT" sz="16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</p:txBody>
      </p:sp>
      <p:sp>
        <p:nvSpPr>
          <p:cNvPr id="14" name="Shape 103"/>
          <p:cNvSpPr txBox="1">
            <a:spLocks/>
          </p:cNvSpPr>
          <p:nvPr/>
        </p:nvSpPr>
        <p:spPr>
          <a:xfrm>
            <a:off x="571217" y="3708418"/>
            <a:ext cx="4711982" cy="499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r>
              <a:rPr lang="pt-PT" sz="2000" b="1" dirty="0" err="1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Scanlogs</a:t>
            </a:r>
            <a:endParaRPr lang="pt-PT" sz="2000" b="1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endParaRPr lang="pt-PT" sz="2000" dirty="0">
              <a:solidFill>
                <a:srgbClr val="000000"/>
              </a:solidFill>
              <a:latin typeface="Quattrocento Sans" panose="020B0604020202020204" charset="0"/>
              <a:ea typeface="Source Code Pro"/>
              <a:cs typeface="Source Code Pro"/>
            </a:endParaRPr>
          </a:p>
        </p:txBody>
      </p:sp>
      <p:sp>
        <p:nvSpPr>
          <p:cNvPr id="15" name="Shape 103"/>
          <p:cNvSpPr txBox="1">
            <a:spLocks/>
          </p:cNvSpPr>
          <p:nvPr/>
        </p:nvSpPr>
        <p:spPr>
          <a:xfrm>
            <a:off x="1790415" y="3768869"/>
            <a:ext cx="4711982" cy="499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None/>
            </a:pPr>
            <a:r>
              <a:rPr lang="pt-PT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(Wi-Fi Network </a:t>
            </a:r>
            <a:r>
              <a:rPr lang="pt-PT" sz="1600" dirty="0" err="1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Snapshot</a:t>
            </a:r>
            <a:r>
              <a:rPr lang="pt-PT" sz="1600" dirty="0">
                <a:solidFill>
                  <a:srgbClr val="000000"/>
                </a:solidFill>
                <a:latin typeface="Quattrocento Sans" panose="020B0604020202020204" charset="0"/>
                <a:ea typeface="Source Code Pro"/>
                <a:cs typeface="Source Code Pro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8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07"/>
    </mc:Choice>
    <mc:Fallback xmlns="">
      <p:transition spd="slow" advTm="1596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04400" cy="11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dirty="0" err="1"/>
              <a:t>Results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17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Shape 358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11" name="Rectangle 14"/>
          <p:cNvSpPr/>
          <p:nvPr/>
        </p:nvSpPr>
        <p:spPr>
          <a:xfrm>
            <a:off x="448497" y="1520815"/>
            <a:ext cx="816611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700" dirty="0">
                <a:latin typeface="Quattrocento Sans" panose="020B0604020202020204" charset="0"/>
              </a:rPr>
              <a:t>Integration with the NG probes</a:t>
            </a: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700" dirty="0">
                <a:latin typeface="Quattrocento Sans" panose="020B0604020202020204" charset="0"/>
              </a:rPr>
              <a:t>Run in Android devices with the version 5.1 (</a:t>
            </a:r>
            <a:r>
              <a:rPr lang="en-US" sz="1700" dirty="0" err="1">
                <a:latin typeface="Quattrocento Sans" panose="020B0604020202020204" charset="0"/>
              </a:rPr>
              <a:t>Lolipop</a:t>
            </a:r>
            <a:r>
              <a:rPr lang="en-US" sz="1700" dirty="0">
                <a:latin typeface="Quattrocento Sans" panose="020B0604020202020204" charset="0"/>
              </a:rPr>
              <a:t>) or above</a:t>
            </a: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700" dirty="0">
                <a:latin typeface="Quattrocento Sans" panose="020B0604020202020204" charset="0"/>
              </a:rPr>
              <a:t>Gain from 25 to 40% in the load page times with the database implementation</a:t>
            </a: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700" dirty="0">
                <a:latin typeface="Quattrocento Sans" panose="020B0604020202020204" charset="0"/>
              </a:rPr>
              <a:t>Automatic trigger of </a:t>
            </a:r>
            <a:r>
              <a:rPr lang="en-US" sz="1700" dirty="0" err="1">
                <a:latin typeface="Quattrocento Sans" panose="020B0604020202020204" charset="0"/>
              </a:rPr>
              <a:t>radiolog</a:t>
            </a:r>
            <a:r>
              <a:rPr lang="en-US" sz="1700" dirty="0">
                <a:latin typeface="Quattrocento Sans" panose="020B0604020202020204" charset="0"/>
              </a:rPr>
              <a:t> events</a:t>
            </a: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r>
              <a:rPr lang="en-US" sz="1700" dirty="0">
                <a:latin typeface="Quattrocento Sans" panose="020B0604020202020204" charset="0"/>
              </a:rPr>
              <a:t>Possible information to collect from the Android logs</a:t>
            </a: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700" dirty="0">
              <a:latin typeface="Quattrocento Sans" panose="020B0604020202020204" charset="0"/>
            </a:endParaRP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700" dirty="0">
              <a:latin typeface="Quattrocento Sans" panose="020B0604020202020204" charset="0"/>
            </a:endParaRP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700" dirty="0">
              <a:latin typeface="Quattrocento Sans" panose="020B0604020202020204" charset="0"/>
            </a:endParaRP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700" dirty="0">
              <a:latin typeface="Quattrocento Sans" panose="020B0604020202020204" charset="0"/>
            </a:endParaRPr>
          </a:p>
          <a:p>
            <a:pPr marL="177800" indent="-177800">
              <a:lnSpc>
                <a:spcPct val="15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</a:pPr>
            <a:endParaRPr lang="en-US" sz="1700" dirty="0">
              <a:solidFill>
                <a:srgbClr val="000000"/>
              </a:solidFill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24"/>
    </mc:Choice>
    <mc:Fallback xmlns="">
      <p:transition spd="slow" advTm="13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18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72" name="Shape 112"/>
          <p:cNvSpPr txBox="1">
            <a:spLocks/>
          </p:cNvSpPr>
          <p:nvPr/>
        </p:nvSpPr>
        <p:spPr>
          <a:xfrm>
            <a:off x="324474" y="246175"/>
            <a:ext cx="8248025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ct val="25000"/>
            </a:pPr>
            <a:r>
              <a:rPr lang="pt-PT" sz="4400" dirty="0" err="1"/>
              <a:t>Conclusions</a:t>
            </a:r>
            <a:r>
              <a:rPr lang="pt-PT" sz="4400" dirty="0"/>
              <a:t>               </a:t>
            </a:r>
            <a:r>
              <a:rPr lang="pt-PT" sz="4400" dirty="0" err="1"/>
              <a:t>and</a:t>
            </a:r>
            <a:r>
              <a:rPr lang="pt-PT" sz="4400" dirty="0"/>
              <a:t>           Future </a:t>
            </a:r>
            <a:r>
              <a:rPr lang="pt-PT" sz="4400" dirty="0" err="1"/>
              <a:t>Work</a:t>
            </a:r>
            <a:r>
              <a:rPr lang="pt-PT" sz="4400" dirty="0"/>
              <a:t> </a:t>
            </a:r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5563879" y="953830"/>
            <a:ext cx="2909383" cy="42236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0"/>
          <p:cNvSpPr/>
          <p:nvPr/>
        </p:nvSpPr>
        <p:spPr>
          <a:xfrm rot="5400000">
            <a:off x="578671" y="980658"/>
            <a:ext cx="3032407" cy="4187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366"/>
          <p:cNvSpPr txBox="1">
            <a:spLocks/>
          </p:cNvSpPr>
          <p:nvPr/>
        </p:nvSpPr>
        <p:spPr>
          <a:xfrm>
            <a:off x="63701" y="1597991"/>
            <a:ext cx="4749028" cy="3712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buFont typeface="Arial"/>
              <a:buNone/>
            </a:pPr>
            <a:endParaRPr lang="en-US" sz="145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Database implementation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Added SMS and Voice tests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</a:rPr>
              <a:t>Test Scheduling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Management System Connection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Radiologs/Scanlogs feature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New Settings features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450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App launch at the device boot</a:t>
            </a:r>
            <a:endParaRPr lang="en-US" sz="1450" b="1" dirty="0">
              <a:solidFill>
                <a:srgbClr val="000000"/>
              </a:solidFill>
            </a:endParaRPr>
          </a:p>
          <a:p>
            <a:pPr>
              <a:spcBef>
                <a:spcPts val="1600"/>
              </a:spcBef>
              <a:buSzPct val="25000"/>
              <a:buFont typeface="Source Code Pro"/>
              <a:buNone/>
            </a:pPr>
            <a:endParaRPr lang="en-US" sz="1450" dirty="0">
              <a:solidFill>
                <a:srgbClr val="333333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97" y="2224546"/>
            <a:ext cx="1258425" cy="2132228"/>
          </a:xfrm>
          <a:prstGeom prst="rect">
            <a:avLst/>
          </a:prstGeom>
        </p:spPr>
      </p:pic>
      <p:pic>
        <p:nvPicPr>
          <p:cNvPr id="14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7" cstate="print"/>
          <a:srcRect l="13509" b="15548"/>
          <a:stretch>
            <a:fillRect/>
          </a:stretch>
        </p:blipFill>
        <p:spPr bwMode="auto">
          <a:xfrm flipH="1">
            <a:off x="2670958" y="1503553"/>
            <a:ext cx="3530399" cy="3395022"/>
          </a:xfrm>
          <a:prstGeom prst="rect">
            <a:avLst/>
          </a:prstGeom>
          <a:noFill/>
        </p:spPr>
      </p:pic>
      <p:sp>
        <p:nvSpPr>
          <p:cNvPr id="16" name="Shape 103"/>
          <p:cNvSpPr txBox="1">
            <a:spLocks noGrp="1"/>
          </p:cNvSpPr>
          <p:nvPr>
            <p:ph type="body" idx="1"/>
          </p:nvPr>
        </p:nvSpPr>
        <p:spPr>
          <a:xfrm>
            <a:off x="6052269" y="1922599"/>
            <a:ext cx="3739431" cy="2673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Improve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voice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tests</a:t>
            </a:r>
            <a:endParaRPr lang="pt-PT" sz="145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Integrate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the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Android logfile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None/>
            </a:pP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Information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Automatic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trigger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scanlog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events</a:t>
            </a:r>
            <a:endParaRPr lang="pt-PT" sz="145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Support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new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technologies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like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VoLTE/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VoWIFI</a:t>
            </a:r>
            <a:endParaRPr lang="pt-PT" sz="145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New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features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like</a:t>
            </a:r>
            <a:r>
              <a:rPr lang="pt-PT" sz="1450" dirty="0">
                <a:solidFill>
                  <a:srgbClr val="333333"/>
                </a:solidFill>
                <a:latin typeface="Quattrocento Sans" panose="020B0604020202020204" charset="0"/>
              </a:rPr>
              <a:t> </a:t>
            </a:r>
            <a:r>
              <a:rPr lang="pt-PT" sz="1450" dirty="0" err="1">
                <a:solidFill>
                  <a:srgbClr val="333333"/>
                </a:solidFill>
                <a:latin typeface="Quattrocento Sans" panose="020B0604020202020204" charset="0"/>
              </a:rPr>
              <a:t>CDRs</a:t>
            </a:r>
            <a:endParaRPr lang="pt-PT" sz="145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endParaRPr lang="pt-PT" sz="1450" dirty="0">
              <a:solidFill>
                <a:srgbClr val="333333"/>
              </a:solidFill>
              <a:latin typeface="Quattrocento Sans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9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37"/>
    </mc:Choice>
    <mc:Fallback xmlns="">
      <p:transition spd="slow" advTm="20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66575" y="212150"/>
            <a:ext cx="5204400" cy="100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dirty="0" err="1"/>
              <a:t>References</a:t>
            </a:r>
            <a:endParaRPr lang="pt-PT" sz="4400" dirty="0"/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19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2" name="Retângulo 1"/>
          <p:cNvSpPr/>
          <p:nvPr/>
        </p:nvSpPr>
        <p:spPr>
          <a:xfrm>
            <a:off x="582774" y="1384833"/>
            <a:ext cx="8124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Altice Labs, “Improve Network Service Quality”</a:t>
            </a:r>
            <a:r>
              <a:rPr lang="en-US" sz="1600" i="1" dirty="0">
                <a:latin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</a:rPr>
              <a:t>Optimize customer experience and network performance, http://www.alticelabs.com/content/products/BR_ArQoS_ALB_EN.pdf.</a:t>
            </a:r>
            <a:endParaRPr lang="en-US" sz="1600" dirty="0"/>
          </a:p>
        </p:txBody>
      </p:sp>
      <p:pic>
        <p:nvPicPr>
          <p:cNvPr id="7" name="Shape 140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1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582775" y="2101058"/>
            <a:ext cx="8124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IDC, “Smartphone OS Market Share, 2017 Q1.” 2017 [Online]. Available: http://www.idc.com/pr</a:t>
            </a:r>
          </a:p>
          <a:p>
            <a:r>
              <a:rPr lang="en-US" sz="1600" dirty="0" err="1">
                <a:latin typeface="Calibri" panose="020F0502020204030204" pitchFamily="34" charset="0"/>
              </a:rPr>
              <a:t>omo</a:t>
            </a:r>
            <a:r>
              <a:rPr lang="en-US" sz="1600" dirty="0">
                <a:latin typeface="Calibri" panose="020F0502020204030204" pitchFamily="34" charset="0"/>
              </a:rPr>
              <a:t>/smartphone-market-share/</a:t>
            </a:r>
            <a:r>
              <a:rPr lang="en-US" sz="1600" dirty="0" err="1">
                <a:latin typeface="Calibri" panose="020F0502020204030204" pitchFamily="34" charset="0"/>
              </a:rPr>
              <a:t>os</a:t>
            </a:r>
            <a:r>
              <a:rPr lang="en-US" sz="1600" dirty="0">
                <a:latin typeface="Calibri" panose="020F0502020204030204" pitchFamily="34" charset="0"/>
              </a:rPr>
              <a:t>. </a:t>
            </a:r>
            <a:endParaRPr lang="en-US" sz="1600" dirty="0"/>
          </a:p>
        </p:txBody>
      </p:sp>
      <p:sp>
        <p:nvSpPr>
          <p:cNvPr id="4" name="Retângulo 3"/>
          <p:cNvSpPr/>
          <p:nvPr/>
        </p:nvSpPr>
        <p:spPr>
          <a:xfrm>
            <a:off x="582775" y="2817283"/>
            <a:ext cx="8124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S. Hill, “Which smartphone OS wins 2016?” 2016. [Online]. Available: https://www.digitaltrends.</a:t>
            </a:r>
          </a:p>
          <a:p>
            <a:r>
              <a:rPr lang="en-US" sz="1600" dirty="0">
                <a:latin typeface="Calibri" panose="020F0502020204030204" pitchFamily="34" charset="0"/>
              </a:rPr>
              <a:t>com/mobile/best-smartphone-</a:t>
            </a:r>
            <a:r>
              <a:rPr lang="en-US" sz="1600" dirty="0" err="1">
                <a:latin typeface="Calibri" panose="020F0502020204030204" pitchFamily="34" charset="0"/>
              </a:rPr>
              <a:t>os</a:t>
            </a:r>
            <a:r>
              <a:rPr lang="en-US" sz="1600" dirty="0">
                <a:latin typeface="Calibri" panose="020F0502020204030204" pitchFamily="34" charset="0"/>
              </a:rPr>
              <a:t>/.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00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"/>
    </mc:Choice>
    <mc:Fallback xmlns="">
      <p:transition spd="slow" advTm="14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04400" cy="11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Contents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733549" y="1753637"/>
            <a:ext cx="3934704" cy="2640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Main Goals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Context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Font typeface="Quattrocento Sans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Requirements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Font typeface="Quattrocento Sans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ArQoS Pocket Architecture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2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090737" y="1516557"/>
            <a:ext cx="5457600" cy="270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571500" lvl="0" indent="-342900">
              <a:lnSpc>
                <a:spcPct val="150000"/>
              </a:lnSpc>
              <a:buClr>
                <a:srgbClr val="000000"/>
              </a:buClr>
              <a:buFont typeface="+mj-lt"/>
              <a:buAutoNum type="arabicPeriod" startAt="5"/>
            </a:pPr>
            <a:r>
              <a:rPr lang="en-US" dirty="0" err="1">
                <a:solidFill>
                  <a:srgbClr val="000000"/>
                </a:solidFill>
              </a:rPr>
              <a:t>ArQoS</a:t>
            </a:r>
            <a:r>
              <a:rPr lang="en-US" dirty="0">
                <a:solidFill>
                  <a:srgbClr val="000000"/>
                </a:solidFill>
              </a:rPr>
              <a:t> Pocket Implementation</a:t>
            </a:r>
          </a:p>
          <a:p>
            <a:pPr marL="1028700" lvl="1" indent="-34290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Quattrocento Sans" panose="020B0604020202020204" charset="0"/>
              </a:rPr>
              <a:t>Management System Connection</a:t>
            </a:r>
          </a:p>
          <a:p>
            <a:pPr marL="1028700" lvl="1" indent="-34290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000000"/>
                </a:solidFill>
                <a:latin typeface="Quattrocento Sans" panose="020B0604020202020204" charset="0"/>
              </a:rPr>
              <a:t>ArQoS</a:t>
            </a:r>
            <a:r>
              <a:rPr lang="en-US" sz="1300" dirty="0">
                <a:solidFill>
                  <a:srgbClr val="000000"/>
                </a:solidFill>
                <a:latin typeface="Quattrocento Sans" panose="020B0604020202020204" charset="0"/>
              </a:rPr>
              <a:t> Pocket UI</a:t>
            </a:r>
          </a:p>
          <a:p>
            <a:pPr marL="1028700" lvl="1" indent="-34290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Quattrocento Sans" panose="020B0604020202020204" charset="0"/>
              </a:rPr>
              <a:t>Tests Implementation</a:t>
            </a:r>
          </a:p>
          <a:p>
            <a:pPr marL="1028700" lvl="1" indent="-34290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000000"/>
                </a:solidFill>
                <a:latin typeface="Quattrocento Sans" panose="020B0604020202020204" charset="0"/>
              </a:rPr>
              <a:t>Radiologs</a:t>
            </a:r>
            <a:r>
              <a:rPr lang="en-US" sz="1300" dirty="0">
                <a:solidFill>
                  <a:srgbClr val="000000"/>
                </a:solidFill>
                <a:latin typeface="Quattrocento Sans" panose="020B0604020202020204" charset="0"/>
              </a:rPr>
              <a:t>/</a:t>
            </a:r>
            <a:r>
              <a:rPr lang="en-US" sz="1300" dirty="0" err="1">
                <a:solidFill>
                  <a:srgbClr val="000000"/>
                </a:solidFill>
                <a:latin typeface="Quattrocento Sans" panose="020B0604020202020204" charset="0"/>
              </a:rPr>
              <a:t>Scanlogs</a:t>
            </a:r>
            <a:endParaRPr lang="en-US" sz="1300" dirty="0">
              <a:solidFill>
                <a:srgbClr val="000000"/>
              </a:solidFill>
              <a:latin typeface="Quattrocento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Quattrocento Sans"/>
              <a:buAutoNum type="arabicPeriod" startAt="5"/>
            </a:pPr>
            <a:r>
              <a:rPr lang="en-US" dirty="0">
                <a:solidFill>
                  <a:srgbClr val="000000"/>
                </a:solidFill>
              </a:rPr>
              <a:t>  Results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Quattrocento Sans"/>
              <a:buAutoNum type="arabicPeriod" startAt="5"/>
            </a:pPr>
            <a:r>
              <a:rPr lang="en-US" dirty="0">
                <a:solidFill>
                  <a:srgbClr val="000000"/>
                </a:solidFill>
              </a:rPr>
              <a:t>  Conclusions and Future Work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buClr>
                <a:srgbClr val="61616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33333"/>
              </a:solidFill>
            </a:endParaRPr>
          </a:p>
        </p:txBody>
      </p:sp>
      <p:pic>
        <p:nvPicPr>
          <p:cNvPr id="95" name="Shape 95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0"/>
    </mc:Choice>
    <mc:Fallback xmlns="">
      <p:transition spd="slow" advTm="196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66575" y="212150"/>
            <a:ext cx="5204400" cy="100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/>
              <a:t>The end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20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61350" y="1501750"/>
            <a:ext cx="90213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6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your attention!</a:t>
            </a:r>
          </a:p>
        </p:txBody>
      </p:sp>
      <p:sp>
        <p:nvSpPr>
          <p:cNvPr id="8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6" name="Shape 140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41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47"/>
    </mc:Choice>
    <mc:Fallback xmlns="">
      <p:transition spd="slow" advTm="5874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04400" cy="11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Questions? 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21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Shape 395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458" y="1443820"/>
            <a:ext cx="4629680" cy="3122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"/>
    </mc:Choice>
    <mc:Fallback xmlns="">
      <p:transition spd="slow" advTm="26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40" y="1892594"/>
            <a:ext cx="1440907" cy="2561613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24475" y="246175"/>
            <a:ext cx="5204400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Main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Goals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83800" y="1752825"/>
            <a:ext cx="5394300" cy="30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PT" dirty="0" err="1">
                <a:solidFill>
                  <a:srgbClr val="000000"/>
                </a:solidFill>
              </a:rPr>
              <a:t>Collect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QoS</a:t>
            </a:r>
            <a:r>
              <a:rPr lang="pt-PT" dirty="0">
                <a:solidFill>
                  <a:srgbClr val="000000"/>
                </a:solidFill>
              </a:rPr>
              <a:t>, QoE </a:t>
            </a:r>
            <a:r>
              <a:rPr lang="pt-PT" dirty="0" err="1">
                <a:solidFill>
                  <a:srgbClr val="000000"/>
                </a:solidFill>
              </a:rPr>
              <a:t>and</a:t>
            </a:r>
            <a:r>
              <a:rPr lang="pt-PT" dirty="0">
                <a:solidFill>
                  <a:srgbClr val="000000"/>
                </a:solidFill>
              </a:rPr>
              <a:t> performance data </a:t>
            </a:r>
            <a:r>
              <a:rPr lang="pt-PT" dirty="0" err="1">
                <a:solidFill>
                  <a:srgbClr val="000000"/>
                </a:solidFill>
              </a:rPr>
              <a:t>from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the</a:t>
            </a:r>
            <a:r>
              <a:rPr lang="pt-PT" dirty="0">
                <a:solidFill>
                  <a:srgbClr val="000000"/>
                </a:solidFill>
              </a:rPr>
              <a:t> network</a:t>
            </a:r>
          </a:p>
          <a:p>
            <a:pPr marL="285750" lvl="0" indent="-285750" rtl="0">
              <a:spcBef>
                <a:spcPts val="1600"/>
              </a:spcBef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PT" dirty="0" err="1">
                <a:solidFill>
                  <a:srgbClr val="000000"/>
                </a:solidFill>
              </a:rPr>
              <a:t>Actively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and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passively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perform</a:t>
            </a:r>
            <a:r>
              <a:rPr lang="pt-PT" dirty="0">
                <a:solidFill>
                  <a:srgbClr val="000000"/>
                </a:solidFill>
              </a:rPr>
              <a:t> network </a:t>
            </a:r>
            <a:r>
              <a:rPr lang="pt-PT" dirty="0" err="1">
                <a:solidFill>
                  <a:srgbClr val="000000"/>
                </a:solidFill>
              </a:rPr>
              <a:t>and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service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tests</a:t>
            </a:r>
            <a:endParaRPr lang="pt-PT" dirty="0">
              <a:solidFill>
                <a:srgbClr val="000000"/>
              </a:solidFill>
            </a:endParaRPr>
          </a:p>
          <a:p>
            <a:pPr marL="285750" lvl="0" indent="-285750" rtl="0">
              <a:spcBef>
                <a:spcPts val="1600"/>
              </a:spcBef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PT" dirty="0" err="1">
                <a:solidFill>
                  <a:srgbClr val="000000"/>
                </a:solidFill>
              </a:rPr>
              <a:t>Detect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and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help</a:t>
            </a:r>
            <a:r>
              <a:rPr lang="pt-PT" dirty="0">
                <a:solidFill>
                  <a:srgbClr val="000000"/>
                </a:solidFill>
              </a:rPr>
              <a:t> to </a:t>
            </a:r>
            <a:r>
              <a:rPr lang="pt-PT" dirty="0" err="1">
                <a:solidFill>
                  <a:srgbClr val="000000"/>
                </a:solidFill>
              </a:rPr>
              <a:t>troubleshoot</a:t>
            </a:r>
            <a:r>
              <a:rPr lang="pt-PT" dirty="0">
                <a:solidFill>
                  <a:srgbClr val="000000"/>
                </a:solidFill>
              </a:rPr>
              <a:t> network </a:t>
            </a:r>
            <a:r>
              <a:rPr lang="pt-PT" dirty="0" err="1">
                <a:solidFill>
                  <a:srgbClr val="000000"/>
                </a:solidFill>
              </a:rPr>
              <a:t>and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service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problems</a:t>
            </a:r>
            <a:endParaRPr lang="pt-PT" dirty="0">
              <a:solidFill>
                <a:srgbClr val="000000"/>
              </a:solidFill>
            </a:endParaRPr>
          </a:p>
          <a:p>
            <a:pPr marL="114300" marR="0" lvl="0" indent="-114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5" cstate="print"/>
          <a:srcRect l="13509" b="15548"/>
          <a:stretch>
            <a:fillRect/>
          </a:stretch>
        </p:blipFill>
        <p:spPr bwMode="auto">
          <a:xfrm flipH="1">
            <a:off x="5528875" y="1128417"/>
            <a:ext cx="3952955" cy="3801374"/>
          </a:xfrm>
          <a:prstGeom prst="rect">
            <a:avLst/>
          </a:prstGeom>
          <a:noFill/>
        </p:spPr>
      </p:pic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3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Shape 105" descr="logo_u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 descr="log_altic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90"/>
    </mc:Choice>
    <mc:Fallback xmlns="">
      <p:transition spd="slow" advTm="965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24475" y="246175"/>
            <a:ext cx="5204400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dirty="0" err="1"/>
              <a:t>Context</a:t>
            </a:r>
            <a:br>
              <a:rPr lang="pt-PT" sz="4400" dirty="0"/>
            </a:br>
            <a:r>
              <a:rPr lang="pt-PT" sz="3200" dirty="0" err="1"/>
              <a:t>ArQos</a:t>
            </a:r>
            <a:endParaRPr lang="pt-PT" sz="32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4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" descr="C:\Users\amandio\Desktop\MacBoo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219226"/>
            <a:ext cx="7019048" cy="3830717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/>
          <a:srcRect b="3323"/>
          <a:stretch>
            <a:fillRect/>
          </a:stretch>
        </p:blipFill>
        <p:spPr bwMode="auto">
          <a:xfrm>
            <a:off x="1163173" y="1674224"/>
            <a:ext cx="4555523" cy="247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6"/>
          <p:cNvGrpSpPr/>
          <p:nvPr/>
        </p:nvGrpSpPr>
        <p:grpSpPr>
          <a:xfrm>
            <a:off x="3595129" y="2976598"/>
            <a:ext cx="6573480" cy="1080202"/>
            <a:chOff x="3657600" y="2289111"/>
            <a:chExt cx="6630963" cy="1486679"/>
          </a:xfrm>
        </p:grpSpPr>
        <p:sp>
          <p:nvSpPr>
            <p:cNvPr id="12" name="Rounded Rectangle 17"/>
            <p:cNvSpPr/>
            <p:nvPr/>
          </p:nvSpPr>
          <p:spPr>
            <a:xfrm>
              <a:off x="3657600" y="2289111"/>
              <a:ext cx="6630963" cy="1486679"/>
            </a:xfrm>
            <a:prstGeom prst="roundRect">
              <a:avLst>
                <a:gd name="adj" fmla="val 50000"/>
              </a:avLst>
            </a:prstGeom>
            <a:solidFill>
              <a:srgbClr val="0A859E">
                <a:alpha val="89804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endParaRPr lang="pt-PT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4598066" y="2371564"/>
              <a:ext cx="4543045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Symbol" pitchFamily="18" charset="2"/>
              </a:pPr>
              <a:r>
                <a:rPr lang="en-US" b="1" kern="1200" dirty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rPr>
                <a:t>ArQoS is a Performance Monitoring System that evaluates quality of service and quality of experience on multi-technology fixed and mobile networks (Mobile, Wireless, </a:t>
              </a:r>
              <a:r>
                <a:rPr lang="en-US" b="1" kern="1200" dirty="0" err="1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rPr>
                <a:t>FTTx</a:t>
              </a:r>
              <a:r>
                <a:rPr lang="en-US" b="1" kern="1200" dirty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rPr>
                <a:t>, Ethernet and IP).</a:t>
              </a: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3949250" y="2738309"/>
              <a:ext cx="572048" cy="602050"/>
              <a:chOff x="205" y="-581"/>
              <a:chExt cx="2134" cy="2134"/>
            </a:xfrm>
            <a:solidFill>
              <a:schemeClr val="bg1"/>
            </a:solidFill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810" y="-167"/>
                <a:ext cx="1024" cy="1351"/>
              </a:xfrm>
              <a:custGeom>
                <a:avLst/>
                <a:gdLst/>
                <a:ahLst/>
                <a:cxnLst>
                  <a:cxn ang="0">
                    <a:pos x="573" y="2271"/>
                  </a:cxn>
                  <a:cxn ang="0">
                    <a:pos x="303" y="1950"/>
                  </a:cxn>
                  <a:cxn ang="0">
                    <a:pos x="176" y="1633"/>
                  </a:cxn>
                  <a:cxn ang="0">
                    <a:pos x="573" y="1652"/>
                  </a:cxn>
                  <a:cxn ang="0">
                    <a:pos x="697" y="2135"/>
                  </a:cxn>
                  <a:cxn ang="0">
                    <a:pos x="882" y="2445"/>
                  </a:cxn>
                  <a:cxn ang="0">
                    <a:pos x="1091" y="2458"/>
                  </a:cxn>
                  <a:cxn ang="0">
                    <a:pos x="886" y="2205"/>
                  </a:cxn>
                  <a:cxn ang="0">
                    <a:pos x="743" y="1817"/>
                  </a:cxn>
                  <a:cxn ang="0">
                    <a:pos x="1414" y="2546"/>
                  </a:cxn>
                  <a:cxn ang="0">
                    <a:pos x="1928" y="1892"/>
                  </a:cxn>
                  <a:cxn ang="0">
                    <a:pos x="1741" y="2306"/>
                  </a:cxn>
                  <a:cxn ang="0">
                    <a:pos x="1573" y="2475"/>
                  </a:cxn>
                  <a:cxn ang="0">
                    <a:pos x="1826" y="2423"/>
                  </a:cxn>
                  <a:cxn ang="0">
                    <a:pos x="2029" y="2035"/>
                  </a:cxn>
                  <a:cxn ang="0">
                    <a:pos x="2136" y="1415"/>
                  </a:cxn>
                  <a:cxn ang="0">
                    <a:pos x="2491" y="1716"/>
                  </a:cxn>
                  <a:cxn ang="0">
                    <a:pos x="2266" y="2123"/>
                  </a:cxn>
                  <a:cxn ang="0">
                    <a:pos x="2032" y="2335"/>
                  </a:cxn>
                  <a:cxn ang="0">
                    <a:pos x="154" y="1165"/>
                  </a:cxn>
                  <a:cxn ang="0">
                    <a:pos x="293" y="760"/>
                  </a:cxn>
                  <a:cxn ang="0">
                    <a:pos x="541" y="447"/>
                  </a:cxn>
                  <a:cxn ang="0">
                    <a:pos x="860" y="242"/>
                  </a:cxn>
                  <a:cxn ang="0">
                    <a:pos x="697" y="557"/>
                  </a:cxn>
                  <a:cxn ang="0">
                    <a:pos x="573" y="1039"/>
                  </a:cxn>
                  <a:cxn ang="0">
                    <a:pos x="2117" y="1039"/>
                  </a:cxn>
                  <a:cxn ang="0">
                    <a:pos x="1993" y="557"/>
                  </a:cxn>
                  <a:cxn ang="0">
                    <a:pos x="1808" y="247"/>
                  </a:cxn>
                  <a:cxn ang="0">
                    <a:pos x="2083" y="393"/>
                  </a:cxn>
                  <a:cxn ang="0">
                    <a:pos x="2365" y="705"/>
                  </a:cxn>
                  <a:cxn ang="0">
                    <a:pos x="2510" y="1036"/>
                  </a:cxn>
                  <a:cxn ang="0">
                    <a:pos x="705" y="1111"/>
                  </a:cxn>
                  <a:cxn ang="0">
                    <a:pos x="807" y="658"/>
                  </a:cxn>
                  <a:cxn ang="0">
                    <a:pos x="1006" y="314"/>
                  </a:cxn>
                  <a:cxn ang="0">
                    <a:pos x="1194" y="172"/>
                  </a:cxn>
                  <a:cxn ang="0">
                    <a:pos x="1482" y="166"/>
                  </a:cxn>
                  <a:cxn ang="0">
                    <a:pos x="1684" y="314"/>
                  </a:cxn>
                  <a:cxn ang="0">
                    <a:pos x="1874" y="636"/>
                  </a:cxn>
                  <a:cxn ang="0">
                    <a:pos x="1985" y="1111"/>
                  </a:cxn>
                  <a:cxn ang="0">
                    <a:pos x="1107" y="20"/>
                  </a:cxn>
                  <a:cxn ang="0">
                    <a:pos x="733" y="147"/>
                  </a:cxn>
                  <a:cxn ang="0">
                    <a:pos x="417" y="371"/>
                  </a:cxn>
                  <a:cxn ang="0">
                    <a:pos x="179" y="677"/>
                  </a:cxn>
                  <a:cxn ang="0">
                    <a:pos x="34" y="1042"/>
                  </a:cxn>
                  <a:cxn ang="0">
                    <a:pos x="3" y="1449"/>
                  </a:cxn>
                  <a:cxn ang="0">
                    <a:pos x="94" y="1839"/>
                  </a:cxn>
                  <a:cxn ang="0">
                    <a:pos x="287" y="2176"/>
                  </a:cxn>
                  <a:cxn ang="0">
                    <a:pos x="566" y="2443"/>
                  </a:cxn>
                  <a:cxn ang="0">
                    <a:pos x="914" y="2620"/>
                  </a:cxn>
                  <a:cxn ang="0">
                    <a:pos x="1310" y="2692"/>
                  </a:cxn>
                  <a:cxn ang="0">
                    <a:pos x="1713" y="2641"/>
                  </a:cxn>
                  <a:cxn ang="0">
                    <a:pos x="2070" y="2480"/>
                  </a:cxn>
                  <a:cxn ang="0">
                    <a:pos x="2361" y="2225"/>
                  </a:cxn>
                  <a:cxn ang="0">
                    <a:pos x="2571" y="1899"/>
                  </a:cxn>
                  <a:cxn ang="0">
                    <a:pos x="2679" y="1516"/>
                  </a:cxn>
                  <a:cxn ang="0">
                    <a:pos x="2669" y="1108"/>
                  </a:cxn>
                  <a:cxn ang="0">
                    <a:pos x="2542" y="734"/>
                  </a:cxn>
                  <a:cxn ang="0">
                    <a:pos x="2318" y="418"/>
                  </a:cxn>
                  <a:cxn ang="0">
                    <a:pos x="2014" y="178"/>
                  </a:cxn>
                  <a:cxn ang="0">
                    <a:pos x="1648" y="33"/>
                  </a:cxn>
                </a:cxnLst>
                <a:rect l="0" t="0" r="r" b="b"/>
                <a:pathLst>
                  <a:path w="2690" h="2692">
                    <a:moveTo>
                      <a:pt x="901" y="2465"/>
                    </a:moveTo>
                    <a:lnTo>
                      <a:pt x="861" y="2449"/>
                    </a:lnTo>
                    <a:lnTo>
                      <a:pt x="822" y="2432"/>
                    </a:lnTo>
                    <a:lnTo>
                      <a:pt x="803" y="2421"/>
                    </a:lnTo>
                    <a:lnTo>
                      <a:pt x="784" y="2413"/>
                    </a:lnTo>
                    <a:lnTo>
                      <a:pt x="747" y="2392"/>
                    </a:lnTo>
                    <a:lnTo>
                      <a:pt x="711" y="2370"/>
                    </a:lnTo>
                    <a:lnTo>
                      <a:pt x="692" y="2358"/>
                    </a:lnTo>
                    <a:lnTo>
                      <a:pt x="674" y="2347"/>
                    </a:lnTo>
                    <a:lnTo>
                      <a:pt x="640" y="2323"/>
                    </a:lnTo>
                    <a:lnTo>
                      <a:pt x="607" y="2297"/>
                    </a:lnTo>
                    <a:lnTo>
                      <a:pt x="573" y="2271"/>
                    </a:lnTo>
                    <a:lnTo>
                      <a:pt x="541" y="2243"/>
                    </a:lnTo>
                    <a:lnTo>
                      <a:pt x="510" y="2215"/>
                    </a:lnTo>
                    <a:lnTo>
                      <a:pt x="481" y="2184"/>
                    </a:lnTo>
                    <a:lnTo>
                      <a:pt x="452" y="2154"/>
                    </a:lnTo>
                    <a:lnTo>
                      <a:pt x="437" y="2139"/>
                    </a:lnTo>
                    <a:lnTo>
                      <a:pt x="424" y="2123"/>
                    </a:lnTo>
                    <a:lnTo>
                      <a:pt x="398" y="2089"/>
                    </a:lnTo>
                    <a:lnTo>
                      <a:pt x="372" y="2056"/>
                    </a:lnTo>
                    <a:lnTo>
                      <a:pt x="348" y="2022"/>
                    </a:lnTo>
                    <a:lnTo>
                      <a:pt x="336" y="2005"/>
                    </a:lnTo>
                    <a:lnTo>
                      <a:pt x="325" y="1986"/>
                    </a:lnTo>
                    <a:lnTo>
                      <a:pt x="303" y="1950"/>
                    </a:lnTo>
                    <a:lnTo>
                      <a:pt x="282" y="1912"/>
                    </a:lnTo>
                    <a:lnTo>
                      <a:pt x="263" y="1874"/>
                    </a:lnTo>
                    <a:lnTo>
                      <a:pt x="253" y="1855"/>
                    </a:lnTo>
                    <a:lnTo>
                      <a:pt x="244" y="1836"/>
                    </a:lnTo>
                    <a:lnTo>
                      <a:pt x="228" y="1797"/>
                    </a:lnTo>
                    <a:lnTo>
                      <a:pt x="220" y="1778"/>
                    </a:lnTo>
                    <a:lnTo>
                      <a:pt x="212" y="1757"/>
                    </a:lnTo>
                    <a:lnTo>
                      <a:pt x="199" y="1716"/>
                    </a:lnTo>
                    <a:lnTo>
                      <a:pt x="192" y="1696"/>
                    </a:lnTo>
                    <a:lnTo>
                      <a:pt x="186" y="1675"/>
                    </a:lnTo>
                    <a:lnTo>
                      <a:pt x="180" y="1654"/>
                    </a:lnTo>
                    <a:lnTo>
                      <a:pt x="176" y="1633"/>
                    </a:lnTo>
                    <a:lnTo>
                      <a:pt x="165" y="1591"/>
                    </a:lnTo>
                    <a:lnTo>
                      <a:pt x="157" y="1547"/>
                    </a:lnTo>
                    <a:lnTo>
                      <a:pt x="151" y="1504"/>
                    </a:lnTo>
                    <a:lnTo>
                      <a:pt x="146" y="1459"/>
                    </a:lnTo>
                    <a:lnTo>
                      <a:pt x="144" y="1437"/>
                    </a:lnTo>
                    <a:lnTo>
                      <a:pt x="142" y="1415"/>
                    </a:lnTo>
                    <a:lnTo>
                      <a:pt x="554" y="1415"/>
                    </a:lnTo>
                    <a:lnTo>
                      <a:pt x="557" y="1475"/>
                    </a:lnTo>
                    <a:lnTo>
                      <a:pt x="560" y="1535"/>
                    </a:lnTo>
                    <a:lnTo>
                      <a:pt x="563" y="1564"/>
                    </a:lnTo>
                    <a:lnTo>
                      <a:pt x="566" y="1594"/>
                    </a:lnTo>
                    <a:lnTo>
                      <a:pt x="573" y="1652"/>
                    </a:lnTo>
                    <a:lnTo>
                      <a:pt x="578" y="1681"/>
                    </a:lnTo>
                    <a:lnTo>
                      <a:pt x="582" y="1709"/>
                    </a:lnTo>
                    <a:lnTo>
                      <a:pt x="586" y="1738"/>
                    </a:lnTo>
                    <a:lnTo>
                      <a:pt x="591" y="1766"/>
                    </a:lnTo>
                    <a:lnTo>
                      <a:pt x="602" y="1822"/>
                    </a:lnTo>
                    <a:lnTo>
                      <a:pt x="614" y="1877"/>
                    </a:lnTo>
                    <a:lnTo>
                      <a:pt x="629" y="1931"/>
                    </a:lnTo>
                    <a:lnTo>
                      <a:pt x="636" y="1958"/>
                    </a:lnTo>
                    <a:lnTo>
                      <a:pt x="643" y="1984"/>
                    </a:lnTo>
                    <a:lnTo>
                      <a:pt x="661" y="2035"/>
                    </a:lnTo>
                    <a:lnTo>
                      <a:pt x="678" y="2085"/>
                    </a:lnTo>
                    <a:lnTo>
                      <a:pt x="697" y="2135"/>
                    </a:lnTo>
                    <a:lnTo>
                      <a:pt x="708" y="2158"/>
                    </a:lnTo>
                    <a:lnTo>
                      <a:pt x="718" y="2181"/>
                    </a:lnTo>
                    <a:lnTo>
                      <a:pt x="741" y="2227"/>
                    </a:lnTo>
                    <a:lnTo>
                      <a:pt x="752" y="2250"/>
                    </a:lnTo>
                    <a:lnTo>
                      <a:pt x="765" y="2272"/>
                    </a:lnTo>
                    <a:lnTo>
                      <a:pt x="779" y="2300"/>
                    </a:lnTo>
                    <a:lnTo>
                      <a:pt x="795" y="2326"/>
                    </a:lnTo>
                    <a:lnTo>
                      <a:pt x="812" y="2351"/>
                    </a:lnTo>
                    <a:lnTo>
                      <a:pt x="829" y="2376"/>
                    </a:lnTo>
                    <a:lnTo>
                      <a:pt x="847" y="2399"/>
                    </a:lnTo>
                    <a:lnTo>
                      <a:pt x="864" y="2423"/>
                    </a:lnTo>
                    <a:lnTo>
                      <a:pt x="882" y="2445"/>
                    </a:lnTo>
                    <a:lnTo>
                      <a:pt x="901" y="2465"/>
                    </a:lnTo>
                    <a:close/>
                    <a:moveTo>
                      <a:pt x="1275" y="2546"/>
                    </a:moveTo>
                    <a:lnTo>
                      <a:pt x="1249" y="2538"/>
                    </a:lnTo>
                    <a:lnTo>
                      <a:pt x="1221" y="2529"/>
                    </a:lnTo>
                    <a:lnTo>
                      <a:pt x="1208" y="2525"/>
                    </a:lnTo>
                    <a:lnTo>
                      <a:pt x="1194" y="2519"/>
                    </a:lnTo>
                    <a:lnTo>
                      <a:pt x="1168" y="2508"/>
                    </a:lnTo>
                    <a:lnTo>
                      <a:pt x="1155" y="2500"/>
                    </a:lnTo>
                    <a:lnTo>
                      <a:pt x="1142" y="2493"/>
                    </a:lnTo>
                    <a:lnTo>
                      <a:pt x="1129" y="2484"/>
                    </a:lnTo>
                    <a:lnTo>
                      <a:pt x="1116" y="2475"/>
                    </a:lnTo>
                    <a:lnTo>
                      <a:pt x="1091" y="2458"/>
                    </a:lnTo>
                    <a:lnTo>
                      <a:pt x="1066" y="2436"/>
                    </a:lnTo>
                    <a:lnTo>
                      <a:pt x="1041" y="2414"/>
                    </a:lnTo>
                    <a:lnTo>
                      <a:pt x="1029" y="2402"/>
                    </a:lnTo>
                    <a:lnTo>
                      <a:pt x="1018" y="2389"/>
                    </a:lnTo>
                    <a:lnTo>
                      <a:pt x="1006" y="2377"/>
                    </a:lnTo>
                    <a:lnTo>
                      <a:pt x="994" y="2363"/>
                    </a:lnTo>
                    <a:lnTo>
                      <a:pt x="971" y="2335"/>
                    </a:lnTo>
                    <a:lnTo>
                      <a:pt x="949" y="2306"/>
                    </a:lnTo>
                    <a:lnTo>
                      <a:pt x="939" y="2290"/>
                    </a:lnTo>
                    <a:lnTo>
                      <a:pt x="927" y="2274"/>
                    </a:lnTo>
                    <a:lnTo>
                      <a:pt x="907" y="2240"/>
                    </a:lnTo>
                    <a:lnTo>
                      <a:pt x="886" y="2205"/>
                    </a:lnTo>
                    <a:lnTo>
                      <a:pt x="874" y="2184"/>
                    </a:lnTo>
                    <a:lnTo>
                      <a:pt x="864" y="2164"/>
                    </a:lnTo>
                    <a:lnTo>
                      <a:pt x="844" y="2121"/>
                    </a:lnTo>
                    <a:lnTo>
                      <a:pt x="825" y="2078"/>
                    </a:lnTo>
                    <a:lnTo>
                      <a:pt x="816" y="2056"/>
                    </a:lnTo>
                    <a:lnTo>
                      <a:pt x="807" y="2034"/>
                    </a:lnTo>
                    <a:lnTo>
                      <a:pt x="800" y="2010"/>
                    </a:lnTo>
                    <a:lnTo>
                      <a:pt x="791" y="1987"/>
                    </a:lnTo>
                    <a:lnTo>
                      <a:pt x="776" y="1940"/>
                    </a:lnTo>
                    <a:lnTo>
                      <a:pt x="762" y="1892"/>
                    </a:lnTo>
                    <a:lnTo>
                      <a:pt x="749" y="1842"/>
                    </a:lnTo>
                    <a:lnTo>
                      <a:pt x="743" y="1817"/>
                    </a:lnTo>
                    <a:lnTo>
                      <a:pt x="737" y="1791"/>
                    </a:lnTo>
                    <a:lnTo>
                      <a:pt x="727" y="1740"/>
                    </a:lnTo>
                    <a:lnTo>
                      <a:pt x="722" y="1714"/>
                    </a:lnTo>
                    <a:lnTo>
                      <a:pt x="718" y="1687"/>
                    </a:lnTo>
                    <a:lnTo>
                      <a:pt x="711" y="1635"/>
                    </a:lnTo>
                    <a:lnTo>
                      <a:pt x="705" y="1580"/>
                    </a:lnTo>
                    <a:lnTo>
                      <a:pt x="699" y="1526"/>
                    </a:lnTo>
                    <a:lnTo>
                      <a:pt x="696" y="1471"/>
                    </a:lnTo>
                    <a:lnTo>
                      <a:pt x="693" y="1415"/>
                    </a:lnTo>
                    <a:lnTo>
                      <a:pt x="1275" y="1415"/>
                    </a:lnTo>
                    <a:lnTo>
                      <a:pt x="1275" y="2546"/>
                    </a:lnTo>
                    <a:close/>
                    <a:moveTo>
                      <a:pt x="1414" y="2546"/>
                    </a:moveTo>
                    <a:lnTo>
                      <a:pt x="1414" y="1415"/>
                    </a:lnTo>
                    <a:lnTo>
                      <a:pt x="1995" y="1415"/>
                    </a:lnTo>
                    <a:lnTo>
                      <a:pt x="1994" y="1471"/>
                    </a:lnTo>
                    <a:lnTo>
                      <a:pt x="1990" y="1526"/>
                    </a:lnTo>
                    <a:lnTo>
                      <a:pt x="1985" y="1580"/>
                    </a:lnTo>
                    <a:lnTo>
                      <a:pt x="1979" y="1635"/>
                    </a:lnTo>
                    <a:lnTo>
                      <a:pt x="1975" y="1661"/>
                    </a:lnTo>
                    <a:lnTo>
                      <a:pt x="1971" y="1687"/>
                    </a:lnTo>
                    <a:lnTo>
                      <a:pt x="1962" y="1740"/>
                    </a:lnTo>
                    <a:lnTo>
                      <a:pt x="1952" y="1791"/>
                    </a:lnTo>
                    <a:lnTo>
                      <a:pt x="1940" y="1842"/>
                    </a:lnTo>
                    <a:lnTo>
                      <a:pt x="1928" y="1892"/>
                    </a:lnTo>
                    <a:lnTo>
                      <a:pt x="1914" y="1940"/>
                    </a:lnTo>
                    <a:lnTo>
                      <a:pt x="1906" y="1964"/>
                    </a:lnTo>
                    <a:lnTo>
                      <a:pt x="1899" y="1987"/>
                    </a:lnTo>
                    <a:lnTo>
                      <a:pt x="1890" y="2010"/>
                    </a:lnTo>
                    <a:lnTo>
                      <a:pt x="1881" y="2034"/>
                    </a:lnTo>
                    <a:lnTo>
                      <a:pt x="1864" y="2078"/>
                    </a:lnTo>
                    <a:lnTo>
                      <a:pt x="1845" y="2121"/>
                    </a:lnTo>
                    <a:lnTo>
                      <a:pt x="1826" y="2164"/>
                    </a:lnTo>
                    <a:lnTo>
                      <a:pt x="1804" y="2205"/>
                    </a:lnTo>
                    <a:lnTo>
                      <a:pt x="1783" y="2240"/>
                    </a:lnTo>
                    <a:lnTo>
                      <a:pt x="1763" y="2274"/>
                    </a:lnTo>
                    <a:lnTo>
                      <a:pt x="1741" y="2306"/>
                    </a:lnTo>
                    <a:lnTo>
                      <a:pt x="1729" y="2320"/>
                    </a:lnTo>
                    <a:lnTo>
                      <a:pt x="1719" y="2335"/>
                    </a:lnTo>
                    <a:lnTo>
                      <a:pt x="1707" y="2350"/>
                    </a:lnTo>
                    <a:lnTo>
                      <a:pt x="1696" y="2363"/>
                    </a:lnTo>
                    <a:lnTo>
                      <a:pt x="1684" y="2377"/>
                    </a:lnTo>
                    <a:lnTo>
                      <a:pt x="1672" y="2389"/>
                    </a:lnTo>
                    <a:lnTo>
                      <a:pt x="1648" y="2414"/>
                    </a:lnTo>
                    <a:lnTo>
                      <a:pt x="1636" y="2426"/>
                    </a:lnTo>
                    <a:lnTo>
                      <a:pt x="1624" y="2436"/>
                    </a:lnTo>
                    <a:lnTo>
                      <a:pt x="1611" y="2448"/>
                    </a:lnTo>
                    <a:lnTo>
                      <a:pt x="1599" y="2458"/>
                    </a:lnTo>
                    <a:lnTo>
                      <a:pt x="1573" y="2475"/>
                    </a:lnTo>
                    <a:lnTo>
                      <a:pt x="1548" y="2493"/>
                    </a:lnTo>
                    <a:lnTo>
                      <a:pt x="1535" y="2500"/>
                    </a:lnTo>
                    <a:lnTo>
                      <a:pt x="1522" y="2508"/>
                    </a:lnTo>
                    <a:lnTo>
                      <a:pt x="1509" y="2513"/>
                    </a:lnTo>
                    <a:lnTo>
                      <a:pt x="1496" y="2519"/>
                    </a:lnTo>
                    <a:lnTo>
                      <a:pt x="1482" y="2525"/>
                    </a:lnTo>
                    <a:lnTo>
                      <a:pt x="1469" y="2529"/>
                    </a:lnTo>
                    <a:lnTo>
                      <a:pt x="1455" y="2534"/>
                    </a:lnTo>
                    <a:lnTo>
                      <a:pt x="1441" y="2538"/>
                    </a:lnTo>
                    <a:lnTo>
                      <a:pt x="1414" y="2546"/>
                    </a:lnTo>
                    <a:close/>
                    <a:moveTo>
                      <a:pt x="1789" y="2465"/>
                    </a:moveTo>
                    <a:lnTo>
                      <a:pt x="1826" y="2423"/>
                    </a:lnTo>
                    <a:lnTo>
                      <a:pt x="1843" y="2399"/>
                    </a:lnTo>
                    <a:lnTo>
                      <a:pt x="1861" y="2376"/>
                    </a:lnTo>
                    <a:lnTo>
                      <a:pt x="1877" y="2351"/>
                    </a:lnTo>
                    <a:lnTo>
                      <a:pt x="1895" y="2326"/>
                    </a:lnTo>
                    <a:lnTo>
                      <a:pt x="1911" y="2300"/>
                    </a:lnTo>
                    <a:lnTo>
                      <a:pt x="1925" y="2272"/>
                    </a:lnTo>
                    <a:lnTo>
                      <a:pt x="1949" y="2227"/>
                    </a:lnTo>
                    <a:lnTo>
                      <a:pt x="1960" y="2205"/>
                    </a:lnTo>
                    <a:lnTo>
                      <a:pt x="1971" y="2181"/>
                    </a:lnTo>
                    <a:lnTo>
                      <a:pt x="1993" y="2135"/>
                    </a:lnTo>
                    <a:lnTo>
                      <a:pt x="2012" y="2085"/>
                    </a:lnTo>
                    <a:lnTo>
                      <a:pt x="2029" y="2035"/>
                    </a:lnTo>
                    <a:lnTo>
                      <a:pt x="2047" y="1984"/>
                    </a:lnTo>
                    <a:lnTo>
                      <a:pt x="2061" y="1931"/>
                    </a:lnTo>
                    <a:lnTo>
                      <a:pt x="2076" y="1877"/>
                    </a:lnTo>
                    <a:lnTo>
                      <a:pt x="2088" y="1822"/>
                    </a:lnTo>
                    <a:lnTo>
                      <a:pt x="2093" y="1794"/>
                    </a:lnTo>
                    <a:lnTo>
                      <a:pt x="2099" y="1766"/>
                    </a:lnTo>
                    <a:lnTo>
                      <a:pt x="2108" y="1709"/>
                    </a:lnTo>
                    <a:lnTo>
                      <a:pt x="2117" y="1652"/>
                    </a:lnTo>
                    <a:lnTo>
                      <a:pt x="2124" y="1594"/>
                    </a:lnTo>
                    <a:lnTo>
                      <a:pt x="2128" y="1535"/>
                    </a:lnTo>
                    <a:lnTo>
                      <a:pt x="2133" y="1475"/>
                    </a:lnTo>
                    <a:lnTo>
                      <a:pt x="2136" y="1415"/>
                    </a:lnTo>
                    <a:lnTo>
                      <a:pt x="2548" y="1415"/>
                    </a:lnTo>
                    <a:lnTo>
                      <a:pt x="2546" y="1437"/>
                    </a:lnTo>
                    <a:lnTo>
                      <a:pt x="2544" y="1459"/>
                    </a:lnTo>
                    <a:lnTo>
                      <a:pt x="2542" y="1481"/>
                    </a:lnTo>
                    <a:lnTo>
                      <a:pt x="2539" y="1504"/>
                    </a:lnTo>
                    <a:lnTo>
                      <a:pt x="2536" y="1525"/>
                    </a:lnTo>
                    <a:lnTo>
                      <a:pt x="2532" y="1547"/>
                    </a:lnTo>
                    <a:lnTo>
                      <a:pt x="2525" y="1591"/>
                    </a:lnTo>
                    <a:lnTo>
                      <a:pt x="2514" y="1633"/>
                    </a:lnTo>
                    <a:lnTo>
                      <a:pt x="2510" y="1654"/>
                    </a:lnTo>
                    <a:lnTo>
                      <a:pt x="2504" y="1675"/>
                    </a:lnTo>
                    <a:lnTo>
                      <a:pt x="2491" y="1716"/>
                    </a:lnTo>
                    <a:lnTo>
                      <a:pt x="2478" y="1757"/>
                    </a:lnTo>
                    <a:lnTo>
                      <a:pt x="2462" y="1797"/>
                    </a:lnTo>
                    <a:lnTo>
                      <a:pt x="2446" y="1836"/>
                    </a:lnTo>
                    <a:lnTo>
                      <a:pt x="2427" y="1874"/>
                    </a:lnTo>
                    <a:lnTo>
                      <a:pt x="2408" y="1912"/>
                    </a:lnTo>
                    <a:lnTo>
                      <a:pt x="2397" y="1931"/>
                    </a:lnTo>
                    <a:lnTo>
                      <a:pt x="2387" y="1950"/>
                    </a:lnTo>
                    <a:lnTo>
                      <a:pt x="2365" y="1986"/>
                    </a:lnTo>
                    <a:lnTo>
                      <a:pt x="2342" y="2022"/>
                    </a:lnTo>
                    <a:lnTo>
                      <a:pt x="2317" y="2056"/>
                    </a:lnTo>
                    <a:lnTo>
                      <a:pt x="2292" y="2089"/>
                    </a:lnTo>
                    <a:lnTo>
                      <a:pt x="2266" y="2123"/>
                    </a:lnTo>
                    <a:lnTo>
                      <a:pt x="2238" y="2154"/>
                    </a:lnTo>
                    <a:lnTo>
                      <a:pt x="2223" y="2170"/>
                    </a:lnTo>
                    <a:lnTo>
                      <a:pt x="2209" y="2184"/>
                    </a:lnTo>
                    <a:lnTo>
                      <a:pt x="2194" y="2200"/>
                    </a:lnTo>
                    <a:lnTo>
                      <a:pt x="2180" y="2215"/>
                    </a:lnTo>
                    <a:lnTo>
                      <a:pt x="2149" y="2243"/>
                    </a:lnTo>
                    <a:lnTo>
                      <a:pt x="2117" y="2271"/>
                    </a:lnTo>
                    <a:lnTo>
                      <a:pt x="2101" y="2284"/>
                    </a:lnTo>
                    <a:lnTo>
                      <a:pt x="2083" y="2297"/>
                    </a:lnTo>
                    <a:lnTo>
                      <a:pt x="2067" y="2310"/>
                    </a:lnTo>
                    <a:lnTo>
                      <a:pt x="2050" y="2323"/>
                    </a:lnTo>
                    <a:lnTo>
                      <a:pt x="2032" y="2335"/>
                    </a:lnTo>
                    <a:lnTo>
                      <a:pt x="2016" y="2347"/>
                    </a:lnTo>
                    <a:lnTo>
                      <a:pt x="1979" y="2370"/>
                    </a:lnTo>
                    <a:lnTo>
                      <a:pt x="1943" y="2392"/>
                    </a:lnTo>
                    <a:lnTo>
                      <a:pt x="1906" y="2413"/>
                    </a:lnTo>
                    <a:lnTo>
                      <a:pt x="1868" y="2432"/>
                    </a:lnTo>
                    <a:lnTo>
                      <a:pt x="1829" y="2449"/>
                    </a:lnTo>
                    <a:lnTo>
                      <a:pt x="1789" y="2465"/>
                    </a:lnTo>
                    <a:close/>
                    <a:moveTo>
                      <a:pt x="142" y="1276"/>
                    </a:moveTo>
                    <a:lnTo>
                      <a:pt x="146" y="1231"/>
                    </a:lnTo>
                    <a:lnTo>
                      <a:pt x="148" y="1209"/>
                    </a:lnTo>
                    <a:lnTo>
                      <a:pt x="151" y="1187"/>
                    </a:lnTo>
                    <a:lnTo>
                      <a:pt x="154" y="1165"/>
                    </a:lnTo>
                    <a:lnTo>
                      <a:pt x="157" y="1143"/>
                    </a:lnTo>
                    <a:lnTo>
                      <a:pt x="165" y="1101"/>
                    </a:lnTo>
                    <a:lnTo>
                      <a:pt x="176" y="1058"/>
                    </a:lnTo>
                    <a:lnTo>
                      <a:pt x="180" y="1036"/>
                    </a:lnTo>
                    <a:lnTo>
                      <a:pt x="186" y="1016"/>
                    </a:lnTo>
                    <a:lnTo>
                      <a:pt x="199" y="975"/>
                    </a:lnTo>
                    <a:lnTo>
                      <a:pt x="212" y="934"/>
                    </a:lnTo>
                    <a:lnTo>
                      <a:pt x="228" y="895"/>
                    </a:lnTo>
                    <a:lnTo>
                      <a:pt x="244" y="855"/>
                    </a:lnTo>
                    <a:lnTo>
                      <a:pt x="263" y="816"/>
                    </a:lnTo>
                    <a:lnTo>
                      <a:pt x="282" y="778"/>
                    </a:lnTo>
                    <a:lnTo>
                      <a:pt x="293" y="760"/>
                    </a:lnTo>
                    <a:lnTo>
                      <a:pt x="303" y="741"/>
                    </a:lnTo>
                    <a:lnTo>
                      <a:pt x="325" y="705"/>
                    </a:lnTo>
                    <a:lnTo>
                      <a:pt x="348" y="669"/>
                    </a:lnTo>
                    <a:lnTo>
                      <a:pt x="372" y="634"/>
                    </a:lnTo>
                    <a:lnTo>
                      <a:pt x="398" y="601"/>
                    </a:lnTo>
                    <a:lnTo>
                      <a:pt x="424" y="569"/>
                    </a:lnTo>
                    <a:lnTo>
                      <a:pt x="452" y="536"/>
                    </a:lnTo>
                    <a:lnTo>
                      <a:pt x="467" y="522"/>
                    </a:lnTo>
                    <a:lnTo>
                      <a:pt x="481" y="506"/>
                    </a:lnTo>
                    <a:lnTo>
                      <a:pt x="496" y="491"/>
                    </a:lnTo>
                    <a:lnTo>
                      <a:pt x="510" y="476"/>
                    </a:lnTo>
                    <a:lnTo>
                      <a:pt x="541" y="447"/>
                    </a:lnTo>
                    <a:lnTo>
                      <a:pt x="573" y="421"/>
                    </a:lnTo>
                    <a:lnTo>
                      <a:pt x="589" y="406"/>
                    </a:lnTo>
                    <a:lnTo>
                      <a:pt x="607" y="393"/>
                    </a:lnTo>
                    <a:lnTo>
                      <a:pt x="623" y="381"/>
                    </a:lnTo>
                    <a:lnTo>
                      <a:pt x="640" y="368"/>
                    </a:lnTo>
                    <a:lnTo>
                      <a:pt x="657" y="356"/>
                    </a:lnTo>
                    <a:lnTo>
                      <a:pt x="674" y="345"/>
                    </a:lnTo>
                    <a:lnTo>
                      <a:pt x="711" y="321"/>
                    </a:lnTo>
                    <a:lnTo>
                      <a:pt x="747" y="299"/>
                    </a:lnTo>
                    <a:lnTo>
                      <a:pt x="784" y="279"/>
                    </a:lnTo>
                    <a:lnTo>
                      <a:pt x="822" y="260"/>
                    </a:lnTo>
                    <a:lnTo>
                      <a:pt x="860" y="242"/>
                    </a:lnTo>
                    <a:lnTo>
                      <a:pt x="899" y="225"/>
                    </a:lnTo>
                    <a:lnTo>
                      <a:pt x="864" y="269"/>
                    </a:lnTo>
                    <a:lnTo>
                      <a:pt x="847" y="291"/>
                    </a:lnTo>
                    <a:lnTo>
                      <a:pt x="829" y="316"/>
                    </a:lnTo>
                    <a:lnTo>
                      <a:pt x="812" y="340"/>
                    </a:lnTo>
                    <a:lnTo>
                      <a:pt x="795" y="365"/>
                    </a:lnTo>
                    <a:lnTo>
                      <a:pt x="779" y="392"/>
                    </a:lnTo>
                    <a:lnTo>
                      <a:pt x="765" y="419"/>
                    </a:lnTo>
                    <a:lnTo>
                      <a:pt x="741" y="463"/>
                    </a:lnTo>
                    <a:lnTo>
                      <a:pt x="730" y="487"/>
                    </a:lnTo>
                    <a:lnTo>
                      <a:pt x="718" y="510"/>
                    </a:lnTo>
                    <a:lnTo>
                      <a:pt x="697" y="557"/>
                    </a:lnTo>
                    <a:lnTo>
                      <a:pt x="678" y="607"/>
                    </a:lnTo>
                    <a:lnTo>
                      <a:pt x="670" y="631"/>
                    </a:lnTo>
                    <a:lnTo>
                      <a:pt x="661" y="656"/>
                    </a:lnTo>
                    <a:lnTo>
                      <a:pt x="643" y="707"/>
                    </a:lnTo>
                    <a:lnTo>
                      <a:pt x="636" y="734"/>
                    </a:lnTo>
                    <a:lnTo>
                      <a:pt x="629" y="760"/>
                    </a:lnTo>
                    <a:lnTo>
                      <a:pt x="614" y="814"/>
                    </a:lnTo>
                    <a:lnTo>
                      <a:pt x="602" y="868"/>
                    </a:lnTo>
                    <a:lnTo>
                      <a:pt x="597" y="896"/>
                    </a:lnTo>
                    <a:lnTo>
                      <a:pt x="591" y="925"/>
                    </a:lnTo>
                    <a:lnTo>
                      <a:pt x="582" y="981"/>
                    </a:lnTo>
                    <a:lnTo>
                      <a:pt x="573" y="1039"/>
                    </a:lnTo>
                    <a:lnTo>
                      <a:pt x="566" y="1098"/>
                    </a:lnTo>
                    <a:lnTo>
                      <a:pt x="563" y="1127"/>
                    </a:lnTo>
                    <a:lnTo>
                      <a:pt x="560" y="1156"/>
                    </a:lnTo>
                    <a:lnTo>
                      <a:pt x="557" y="1216"/>
                    </a:lnTo>
                    <a:lnTo>
                      <a:pt x="554" y="1276"/>
                    </a:lnTo>
                    <a:lnTo>
                      <a:pt x="142" y="1276"/>
                    </a:lnTo>
                    <a:close/>
                    <a:moveTo>
                      <a:pt x="2136" y="1276"/>
                    </a:moveTo>
                    <a:lnTo>
                      <a:pt x="2133" y="1216"/>
                    </a:lnTo>
                    <a:lnTo>
                      <a:pt x="2128" y="1156"/>
                    </a:lnTo>
                    <a:lnTo>
                      <a:pt x="2127" y="1127"/>
                    </a:lnTo>
                    <a:lnTo>
                      <a:pt x="2124" y="1098"/>
                    </a:lnTo>
                    <a:lnTo>
                      <a:pt x="2117" y="1039"/>
                    </a:lnTo>
                    <a:lnTo>
                      <a:pt x="2112" y="1010"/>
                    </a:lnTo>
                    <a:lnTo>
                      <a:pt x="2108" y="981"/>
                    </a:lnTo>
                    <a:lnTo>
                      <a:pt x="2104" y="953"/>
                    </a:lnTo>
                    <a:lnTo>
                      <a:pt x="2099" y="925"/>
                    </a:lnTo>
                    <a:lnTo>
                      <a:pt x="2088" y="868"/>
                    </a:lnTo>
                    <a:lnTo>
                      <a:pt x="2076" y="814"/>
                    </a:lnTo>
                    <a:lnTo>
                      <a:pt x="2061" y="760"/>
                    </a:lnTo>
                    <a:lnTo>
                      <a:pt x="2054" y="734"/>
                    </a:lnTo>
                    <a:lnTo>
                      <a:pt x="2047" y="707"/>
                    </a:lnTo>
                    <a:lnTo>
                      <a:pt x="2029" y="656"/>
                    </a:lnTo>
                    <a:lnTo>
                      <a:pt x="2012" y="607"/>
                    </a:lnTo>
                    <a:lnTo>
                      <a:pt x="1993" y="557"/>
                    </a:lnTo>
                    <a:lnTo>
                      <a:pt x="1982" y="533"/>
                    </a:lnTo>
                    <a:lnTo>
                      <a:pt x="1971" y="510"/>
                    </a:lnTo>
                    <a:lnTo>
                      <a:pt x="1949" y="463"/>
                    </a:lnTo>
                    <a:lnTo>
                      <a:pt x="1937" y="441"/>
                    </a:lnTo>
                    <a:lnTo>
                      <a:pt x="1925" y="419"/>
                    </a:lnTo>
                    <a:lnTo>
                      <a:pt x="1911" y="392"/>
                    </a:lnTo>
                    <a:lnTo>
                      <a:pt x="1895" y="365"/>
                    </a:lnTo>
                    <a:lnTo>
                      <a:pt x="1877" y="340"/>
                    </a:lnTo>
                    <a:lnTo>
                      <a:pt x="1861" y="316"/>
                    </a:lnTo>
                    <a:lnTo>
                      <a:pt x="1843" y="291"/>
                    </a:lnTo>
                    <a:lnTo>
                      <a:pt x="1826" y="269"/>
                    </a:lnTo>
                    <a:lnTo>
                      <a:pt x="1808" y="247"/>
                    </a:lnTo>
                    <a:lnTo>
                      <a:pt x="1789" y="225"/>
                    </a:lnTo>
                    <a:lnTo>
                      <a:pt x="1829" y="242"/>
                    </a:lnTo>
                    <a:lnTo>
                      <a:pt x="1868" y="260"/>
                    </a:lnTo>
                    <a:lnTo>
                      <a:pt x="1887" y="269"/>
                    </a:lnTo>
                    <a:lnTo>
                      <a:pt x="1906" y="279"/>
                    </a:lnTo>
                    <a:lnTo>
                      <a:pt x="1943" y="299"/>
                    </a:lnTo>
                    <a:lnTo>
                      <a:pt x="1962" y="310"/>
                    </a:lnTo>
                    <a:lnTo>
                      <a:pt x="1979" y="321"/>
                    </a:lnTo>
                    <a:lnTo>
                      <a:pt x="1997" y="333"/>
                    </a:lnTo>
                    <a:lnTo>
                      <a:pt x="2016" y="345"/>
                    </a:lnTo>
                    <a:lnTo>
                      <a:pt x="2050" y="368"/>
                    </a:lnTo>
                    <a:lnTo>
                      <a:pt x="2083" y="393"/>
                    </a:lnTo>
                    <a:lnTo>
                      <a:pt x="2117" y="421"/>
                    </a:lnTo>
                    <a:lnTo>
                      <a:pt x="2149" y="447"/>
                    </a:lnTo>
                    <a:lnTo>
                      <a:pt x="2180" y="476"/>
                    </a:lnTo>
                    <a:lnTo>
                      <a:pt x="2209" y="506"/>
                    </a:lnTo>
                    <a:lnTo>
                      <a:pt x="2238" y="536"/>
                    </a:lnTo>
                    <a:lnTo>
                      <a:pt x="2251" y="552"/>
                    </a:lnTo>
                    <a:lnTo>
                      <a:pt x="2266" y="569"/>
                    </a:lnTo>
                    <a:lnTo>
                      <a:pt x="2292" y="601"/>
                    </a:lnTo>
                    <a:lnTo>
                      <a:pt x="2317" y="634"/>
                    </a:lnTo>
                    <a:lnTo>
                      <a:pt x="2342" y="669"/>
                    </a:lnTo>
                    <a:lnTo>
                      <a:pt x="2354" y="687"/>
                    </a:lnTo>
                    <a:lnTo>
                      <a:pt x="2365" y="705"/>
                    </a:lnTo>
                    <a:lnTo>
                      <a:pt x="2387" y="741"/>
                    </a:lnTo>
                    <a:lnTo>
                      <a:pt x="2408" y="778"/>
                    </a:lnTo>
                    <a:lnTo>
                      <a:pt x="2427" y="816"/>
                    </a:lnTo>
                    <a:lnTo>
                      <a:pt x="2437" y="835"/>
                    </a:lnTo>
                    <a:lnTo>
                      <a:pt x="2446" y="855"/>
                    </a:lnTo>
                    <a:lnTo>
                      <a:pt x="2462" y="895"/>
                    </a:lnTo>
                    <a:lnTo>
                      <a:pt x="2469" y="914"/>
                    </a:lnTo>
                    <a:lnTo>
                      <a:pt x="2478" y="934"/>
                    </a:lnTo>
                    <a:lnTo>
                      <a:pt x="2491" y="975"/>
                    </a:lnTo>
                    <a:lnTo>
                      <a:pt x="2498" y="996"/>
                    </a:lnTo>
                    <a:lnTo>
                      <a:pt x="2504" y="1016"/>
                    </a:lnTo>
                    <a:lnTo>
                      <a:pt x="2510" y="1036"/>
                    </a:lnTo>
                    <a:lnTo>
                      <a:pt x="2514" y="1058"/>
                    </a:lnTo>
                    <a:lnTo>
                      <a:pt x="2525" y="1101"/>
                    </a:lnTo>
                    <a:lnTo>
                      <a:pt x="2532" y="1143"/>
                    </a:lnTo>
                    <a:lnTo>
                      <a:pt x="2539" y="1187"/>
                    </a:lnTo>
                    <a:lnTo>
                      <a:pt x="2544" y="1231"/>
                    </a:lnTo>
                    <a:lnTo>
                      <a:pt x="2546" y="1253"/>
                    </a:lnTo>
                    <a:lnTo>
                      <a:pt x="2548" y="1276"/>
                    </a:lnTo>
                    <a:lnTo>
                      <a:pt x="2136" y="1276"/>
                    </a:lnTo>
                    <a:close/>
                    <a:moveTo>
                      <a:pt x="693" y="1276"/>
                    </a:moveTo>
                    <a:lnTo>
                      <a:pt x="696" y="1221"/>
                    </a:lnTo>
                    <a:lnTo>
                      <a:pt x="699" y="1165"/>
                    </a:lnTo>
                    <a:lnTo>
                      <a:pt x="705" y="1111"/>
                    </a:lnTo>
                    <a:lnTo>
                      <a:pt x="711" y="1057"/>
                    </a:lnTo>
                    <a:lnTo>
                      <a:pt x="715" y="1031"/>
                    </a:lnTo>
                    <a:lnTo>
                      <a:pt x="718" y="1003"/>
                    </a:lnTo>
                    <a:lnTo>
                      <a:pt x="727" y="952"/>
                    </a:lnTo>
                    <a:lnTo>
                      <a:pt x="737" y="899"/>
                    </a:lnTo>
                    <a:lnTo>
                      <a:pt x="749" y="849"/>
                    </a:lnTo>
                    <a:lnTo>
                      <a:pt x="762" y="800"/>
                    </a:lnTo>
                    <a:lnTo>
                      <a:pt x="776" y="751"/>
                    </a:lnTo>
                    <a:lnTo>
                      <a:pt x="784" y="728"/>
                    </a:lnTo>
                    <a:lnTo>
                      <a:pt x="791" y="703"/>
                    </a:lnTo>
                    <a:lnTo>
                      <a:pt x="800" y="681"/>
                    </a:lnTo>
                    <a:lnTo>
                      <a:pt x="807" y="658"/>
                    </a:lnTo>
                    <a:lnTo>
                      <a:pt x="825" y="612"/>
                    </a:lnTo>
                    <a:lnTo>
                      <a:pt x="844" y="570"/>
                    </a:lnTo>
                    <a:lnTo>
                      <a:pt x="864" y="528"/>
                    </a:lnTo>
                    <a:lnTo>
                      <a:pt x="886" y="487"/>
                    </a:lnTo>
                    <a:lnTo>
                      <a:pt x="907" y="452"/>
                    </a:lnTo>
                    <a:lnTo>
                      <a:pt x="927" y="418"/>
                    </a:lnTo>
                    <a:lnTo>
                      <a:pt x="949" y="386"/>
                    </a:lnTo>
                    <a:lnTo>
                      <a:pt x="961" y="371"/>
                    </a:lnTo>
                    <a:lnTo>
                      <a:pt x="971" y="356"/>
                    </a:lnTo>
                    <a:lnTo>
                      <a:pt x="983" y="342"/>
                    </a:lnTo>
                    <a:lnTo>
                      <a:pt x="994" y="327"/>
                    </a:lnTo>
                    <a:lnTo>
                      <a:pt x="1006" y="314"/>
                    </a:lnTo>
                    <a:lnTo>
                      <a:pt x="1018" y="301"/>
                    </a:lnTo>
                    <a:lnTo>
                      <a:pt x="1041" y="278"/>
                    </a:lnTo>
                    <a:lnTo>
                      <a:pt x="1054" y="266"/>
                    </a:lnTo>
                    <a:lnTo>
                      <a:pt x="1066" y="254"/>
                    </a:lnTo>
                    <a:lnTo>
                      <a:pt x="1078" y="244"/>
                    </a:lnTo>
                    <a:lnTo>
                      <a:pt x="1091" y="234"/>
                    </a:lnTo>
                    <a:lnTo>
                      <a:pt x="1116" y="216"/>
                    </a:lnTo>
                    <a:lnTo>
                      <a:pt x="1142" y="199"/>
                    </a:lnTo>
                    <a:lnTo>
                      <a:pt x="1155" y="191"/>
                    </a:lnTo>
                    <a:lnTo>
                      <a:pt x="1168" y="184"/>
                    </a:lnTo>
                    <a:lnTo>
                      <a:pt x="1181" y="178"/>
                    </a:lnTo>
                    <a:lnTo>
                      <a:pt x="1194" y="172"/>
                    </a:lnTo>
                    <a:lnTo>
                      <a:pt x="1208" y="166"/>
                    </a:lnTo>
                    <a:lnTo>
                      <a:pt x="1221" y="161"/>
                    </a:lnTo>
                    <a:lnTo>
                      <a:pt x="1234" y="156"/>
                    </a:lnTo>
                    <a:lnTo>
                      <a:pt x="1249" y="153"/>
                    </a:lnTo>
                    <a:lnTo>
                      <a:pt x="1275" y="146"/>
                    </a:lnTo>
                    <a:lnTo>
                      <a:pt x="1275" y="1276"/>
                    </a:lnTo>
                    <a:lnTo>
                      <a:pt x="693" y="1276"/>
                    </a:lnTo>
                    <a:close/>
                    <a:moveTo>
                      <a:pt x="1414" y="1276"/>
                    </a:moveTo>
                    <a:lnTo>
                      <a:pt x="1414" y="146"/>
                    </a:lnTo>
                    <a:lnTo>
                      <a:pt x="1441" y="153"/>
                    </a:lnTo>
                    <a:lnTo>
                      <a:pt x="1469" y="161"/>
                    </a:lnTo>
                    <a:lnTo>
                      <a:pt x="1482" y="166"/>
                    </a:lnTo>
                    <a:lnTo>
                      <a:pt x="1496" y="172"/>
                    </a:lnTo>
                    <a:lnTo>
                      <a:pt x="1522" y="184"/>
                    </a:lnTo>
                    <a:lnTo>
                      <a:pt x="1535" y="191"/>
                    </a:lnTo>
                    <a:lnTo>
                      <a:pt x="1548" y="199"/>
                    </a:lnTo>
                    <a:lnTo>
                      <a:pt x="1561" y="207"/>
                    </a:lnTo>
                    <a:lnTo>
                      <a:pt x="1573" y="216"/>
                    </a:lnTo>
                    <a:lnTo>
                      <a:pt x="1599" y="234"/>
                    </a:lnTo>
                    <a:lnTo>
                      <a:pt x="1624" y="254"/>
                    </a:lnTo>
                    <a:lnTo>
                      <a:pt x="1648" y="278"/>
                    </a:lnTo>
                    <a:lnTo>
                      <a:pt x="1661" y="289"/>
                    </a:lnTo>
                    <a:lnTo>
                      <a:pt x="1672" y="301"/>
                    </a:lnTo>
                    <a:lnTo>
                      <a:pt x="1684" y="314"/>
                    </a:lnTo>
                    <a:lnTo>
                      <a:pt x="1696" y="327"/>
                    </a:lnTo>
                    <a:lnTo>
                      <a:pt x="1719" y="356"/>
                    </a:lnTo>
                    <a:lnTo>
                      <a:pt x="1741" y="386"/>
                    </a:lnTo>
                    <a:lnTo>
                      <a:pt x="1751" y="402"/>
                    </a:lnTo>
                    <a:lnTo>
                      <a:pt x="1763" y="418"/>
                    </a:lnTo>
                    <a:lnTo>
                      <a:pt x="1783" y="452"/>
                    </a:lnTo>
                    <a:lnTo>
                      <a:pt x="1804" y="487"/>
                    </a:lnTo>
                    <a:lnTo>
                      <a:pt x="1814" y="507"/>
                    </a:lnTo>
                    <a:lnTo>
                      <a:pt x="1826" y="528"/>
                    </a:lnTo>
                    <a:lnTo>
                      <a:pt x="1845" y="570"/>
                    </a:lnTo>
                    <a:lnTo>
                      <a:pt x="1864" y="612"/>
                    </a:lnTo>
                    <a:lnTo>
                      <a:pt x="1874" y="636"/>
                    </a:lnTo>
                    <a:lnTo>
                      <a:pt x="1881" y="658"/>
                    </a:lnTo>
                    <a:lnTo>
                      <a:pt x="1890" y="681"/>
                    </a:lnTo>
                    <a:lnTo>
                      <a:pt x="1899" y="703"/>
                    </a:lnTo>
                    <a:lnTo>
                      <a:pt x="1914" y="751"/>
                    </a:lnTo>
                    <a:lnTo>
                      <a:pt x="1928" y="800"/>
                    </a:lnTo>
                    <a:lnTo>
                      <a:pt x="1940" y="849"/>
                    </a:lnTo>
                    <a:lnTo>
                      <a:pt x="1952" y="899"/>
                    </a:lnTo>
                    <a:lnTo>
                      <a:pt x="1962" y="952"/>
                    </a:lnTo>
                    <a:lnTo>
                      <a:pt x="1966" y="976"/>
                    </a:lnTo>
                    <a:lnTo>
                      <a:pt x="1971" y="1003"/>
                    </a:lnTo>
                    <a:lnTo>
                      <a:pt x="1979" y="1057"/>
                    </a:lnTo>
                    <a:lnTo>
                      <a:pt x="1985" y="1111"/>
                    </a:lnTo>
                    <a:lnTo>
                      <a:pt x="1990" y="1165"/>
                    </a:lnTo>
                    <a:lnTo>
                      <a:pt x="1994" y="1221"/>
                    </a:lnTo>
                    <a:lnTo>
                      <a:pt x="1995" y="1276"/>
                    </a:lnTo>
                    <a:lnTo>
                      <a:pt x="1414" y="1276"/>
                    </a:lnTo>
                    <a:close/>
                    <a:moveTo>
                      <a:pt x="1345" y="0"/>
                    </a:moveTo>
                    <a:lnTo>
                      <a:pt x="1310" y="0"/>
                    </a:lnTo>
                    <a:lnTo>
                      <a:pt x="1276" y="1"/>
                    </a:lnTo>
                    <a:lnTo>
                      <a:pt x="1241" y="4"/>
                    </a:lnTo>
                    <a:lnTo>
                      <a:pt x="1208" y="7"/>
                    </a:lnTo>
                    <a:lnTo>
                      <a:pt x="1174" y="10"/>
                    </a:lnTo>
                    <a:lnTo>
                      <a:pt x="1140" y="16"/>
                    </a:lnTo>
                    <a:lnTo>
                      <a:pt x="1107" y="20"/>
                    </a:lnTo>
                    <a:lnTo>
                      <a:pt x="1075" y="27"/>
                    </a:lnTo>
                    <a:lnTo>
                      <a:pt x="1041" y="33"/>
                    </a:lnTo>
                    <a:lnTo>
                      <a:pt x="1009" y="42"/>
                    </a:lnTo>
                    <a:lnTo>
                      <a:pt x="977" y="51"/>
                    </a:lnTo>
                    <a:lnTo>
                      <a:pt x="946" y="60"/>
                    </a:lnTo>
                    <a:lnTo>
                      <a:pt x="914" y="70"/>
                    </a:lnTo>
                    <a:lnTo>
                      <a:pt x="883" y="82"/>
                    </a:lnTo>
                    <a:lnTo>
                      <a:pt x="852" y="93"/>
                    </a:lnTo>
                    <a:lnTo>
                      <a:pt x="822" y="105"/>
                    </a:lnTo>
                    <a:lnTo>
                      <a:pt x="791" y="118"/>
                    </a:lnTo>
                    <a:lnTo>
                      <a:pt x="762" y="133"/>
                    </a:lnTo>
                    <a:lnTo>
                      <a:pt x="733" y="147"/>
                    </a:lnTo>
                    <a:lnTo>
                      <a:pt x="705" y="162"/>
                    </a:lnTo>
                    <a:lnTo>
                      <a:pt x="676" y="178"/>
                    </a:lnTo>
                    <a:lnTo>
                      <a:pt x="648" y="194"/>
                    </a:lnTo>
                    <a:lnTo>
                      <a:pt x="620" y="212"/>
                    </a:lnTo>
                    <a:lnTo>
                      <a:pt x="594" y="229"/>
                    </a:lnTo>
                    <a:lnTo>
                      <a:pt x="566" y="248"/>
                    </a:lnTo>
                    <a:lnTo>
                      <a:pt x="541" y="267"/>
                    </a:lnTo>
                    <a:lnTo>
                      <a:pt x="515" y="286"/>
                    </a:lnTo>
                    <a:lnTo>
                      <a:pt x="490" y="307"/>
                    </a:lnTo>
                    <a:lnTo>
                      <a:pt x="465" y="329"/>
                    </a:lnTo>
                    <a:lnTo>
                      <a:pt x="440" y="349"/>
                    </a:lnTo>
                    <a:lnTo>
                      <a:pt x="417" y="371"/>
                    </a:lnTo>
                    <a:lnTo>
                      <a:pt x="393" y="394"/>
                    </a:lnTo>
                    <a:lnTo>
                      <a:pt x="372" y="418"/>
                    </a:lnTo>
                    <a:lnTo>
                      <a:pt x="350" y="441"/>
                    </a:lnTo>
                    <a:lnTo>
                      <a:pt x="328" y="465"/>
                    </a:lnTo>
                    <a:lnTo>
                      <a:pt x="307" y="490"/>
                    </a:lnTo>
                    <a:lnTo>
                      <a:pt x="287" y="514"/>
                    </a:lnTo>
                    <a:lnTo>
                      <a:pt x="268" y="541"/>
                    </a:lnTo>
                    <a:lnTo>
                      <a:pt x="249" y="567"/>
                    </a:lnTo>
                    <a:lnTo>
                      <a:pt x="230" y="593"/>
                    </a:lnTo>
                    <a:lnTo>
                      <a:pt x="212" y="621"/>
                    </a:lnTo>
                    <a:lnTo>
                      <a:pt x="195" y="647"/>
                    </a:lnTo>
                    <a:lnTo>
                      <a:pt x="179" y="677"/>
                    </a:lnTo>
                    <a:lnTo>
                      <a:pt x="163" y="705"/>
                    </a:lnTo>
                    <a:lnTo>
                      <a:pt x="146" y="734"/>
                    </a:lnTo>
                    <a:lnTo>
                      <a:pt x="132" y="763"/>
                    </a:lnTo>
                    <a:lnTo>
                      <a:pt x="119" y="792"/>
                    </a:lnTo>
                    <a:lnTo>
                      <a:pt x="106" y="821"/>
                    </a:lnTo>
                    <a:lnTo>
                      <a:pt x="94" y="852"/>
                    </a:lnTo>
                    <a:lnTo>
                      <a:pt x="82" y="883"/>
                    </a:lnTo>
                    <a:lnTo>
                      <a:pt x="70" y="914"/>
                    </a:lnTo>
                    <a:lnTo>
                      <a:pt x="60" y="946"/>
                    </a:lnTo>
                    <a:lnTo>
                      <a:pt x="51" y="978"/>
                    </a:lnTo>
                    <a:lnTo>
                      <a:pt x="43" y="1010"/>
                    </a:lnTo>
                    <a:lnTo>
                      <a:pt x="34" y="1042"/>
                    </a:lnTo>
                    <a:lnTo>
                      <a:pt x="27" y="1074"/>
                    </a:lnTo>
                    <a:lnTo>
                      <a:pt x="21" y="1108"/>
                    </a:lnTo>
                    <a:lnTo>
                      <a:pt x="15" y="1140"/>
                    </a:lnTo>
                    <a:lnTo>
                      <a:pt x="11" y="1174"/>
                    </a:lnTo>
                    <a:lnTo>
                      <a:pt x="6" y="1208"/>
                    </a:lnTo>
                    <a:lnTo>
                      <a:pt x="3" y="1243"/>
                    </a:lnTo>
                    <a:lnTo>
                      <a:pt x="2" y="1276"/>
                    </a:lnTo>
                    <a:lnTo>
                      <a:pt x="0" y="1311"/>
                    </a:lnTo>
                    <a:lnTo>
                      <a:pt x="0" y="1345"/>
                    </a:lnTo>
                    <a:lnTo>
                      <a:pt x="0" y="1380"/>
                    </a:lnTo>
                    <a:lnTo>
                      <a:pt x="2" y="1415"/>
                    </a:lnTo>
                    <a:lnTo>
                      <a:pt x="3" y="1449"/>
                    </a:lnTo>
                    <a:lnTo>
                      <a:pt x="6" y="1482"/>
                    </a:lnTo>
                    <a:lnTo>
                      <a:pt x="11" y="1516"/>
                    </a:lnTo>
                    <a:lnTo>
                      <a:pt x="15" y="1550"/>
                    </a:lnTo>
                    <a:lnTo>
                      <a:pt x="21" y="1583"/>
                    </a:lnTo>
                    <a:lnTo>
                      <a:pt x="27" y="1617"/>
                    </a:lnTo>
                    <a:lnTo>
                      <a:pt x="34" y="1649"/>
                    </a:lnTo>
                    <a:lnTo>
                      <a:pt x="43" y="1681"/>
                    </a:lnTo>
                    <a:lnTo>
                      <a:pt x="51" y="1714"/>
                    </a:lnTo>
                    <a:lnTo>
                      <a:pt x="60" y="1746"/>
                    </a:lnTo>
                    <a:lnTo>
                      <a:pt x="70" y="1776"/>
                    </a:lnTo>
                    <a:lnTo>
                      <a:pt x="82" y="1809"/>
                    </a:lnTo>
                    <a:lnTo>
                      <a:pt x="94" y="1839"/>
                    </a:lnTo>
                    <a:lnTo>
                      <a:pt x="106" y="1869"/>
                    </a:lnTo>
                    <a:lnTo>
                      <a:pt x="119" y="1899"/>
                    </a:lnTo>
                    <a:lnTo>
                      <a:pt x="132" y="1928"/>
                    </a:lnTo>
                    <a:lnTo>
                      <a:pt x="146" y="1958"/>
                    </a:lnTo>
                    <a:lnTo>
                      <a:pt x="163" y="1987"/>
                    </a:lnTo>
                    <a:lnTo>
                      <a:pt x="179" y="2015"/>
                    </a:lnTo>
                    <a:lnTo>
                      <a:pt x="195" y="2043"/>
                    </a:lnTo>
                    <a:lnTo>
                      <a:pt x="212" y="2070"/>
                    </a:lnTo>
                    <a:lnTo>
                      <a:pt x="230" y="2098"/>
                    </a:lnTo>
                    <a:lnTo>
                      <a:pt x="249" y="2124"/>
                    </a:lnTo>
                    <a:lnTo>
                      <a:pt x="268" y="2151"/>
                    </a:lnTo>
                    <a:lnTo>
                      <a:pt x="287" y="2176"/>
                    </a:lnTo>
                    <a:lnTo>
                      <a:pt x="307" y="2202"/>
                    </a:lnTo>
                    <a:lnTo>
                      <a:pt x="328" y="2225"/>
                    </a:lnTo>
                    <a:lnTo>
                      <a:pt x="350" y="2250"/>
                    </a:lnTo>
                    <a:lnTo>
                      <a:pt x="372" y="2274"/>
                    </a:lnTo>
                    <a:lnTo>
                      <a:pt x="393" y="2297"/>
                    </a:lnTo>
                    <a:lnTo>
                      <a:pt x="417" y="2319"/>
                    </a:lnTo>
                    <a:lnTo>
                      <a:pt x="440" y="2341"/>
                    </a:lnTo>
                    <a:lnTo>
                      <a:pt x="465" y="2363"/>
                    </a:lnTo>
                    <a:lnTo>
                      <a:pt x="490" y="2383"/>
                    </a:lnTo>
                    <a:lnTo>
                      <a:pt x="515" y="2404"/>
                    </a:lnTo>
                    <a:lnTo>
                      <a:pt x="541" y="2424"/>
                    </a:lnTo>
                    <a:lnTo>
                      <a:pt x="566" y="2443"/>
                    </a:lnTo>
                    <a:lnTo>
                      <a:pt x="594" y="2461"/>
                    </a:lnTo>
                    <a:lnTo>
                      <a:pt x="620" y="2480"/>
                    </a:lnTo>
                    <a:lnTo>
                      <a:pt x="648" y="2496"/>
                    </a:lnTo>
                    <a:lnTo>
                      <a:pt x="676" y="2513"/>
                    </a:lnTo>
                    <a:lnTo>
                      <a:pt x="705" y="2529"/>
                    </a:lnTo>
                    <a:lnTo>
                      <a:pt x="733" y="2544"/>
                    </a:lnTo>
                    <a:lnTo>
                      <a:pt x="762" y="2559"/>
                    </a:lnTo>
                    <a:lnTo>
                      <a:pt x="791" y="2572"/>
                    </a:lnTo>
                    <a:lnTo>
                      <a:pt x="822" y="2585"/>
                    </a:lnTo>
                    <a:lnTo>
                      <a:pt x="852" y="2598"/>
                    </a:lnTo>
                    <a:lnTo>
                      <a:pt x="883" y="2610"/>
                    </a:lnTo>
                    <a:lnTo>
                      <a:pt x="914" y="2620"/>
                    </a:lnTo>
                    <a:lnTo>
                      <a:pt x="946" y="2630"/>
                    </a:lnTo>
                    <a:lnTo>
                      <a:pt x="977" y="2641"/>
                    </a:lnTo>
                    <a:lnTo>
                      <a:pt x="1009" y="2649"/>
                    </a:lnTo>
                    <a:lnTo>
                      <a:pt x="1041" y="2657"/>
                    </a:lnTo>
                    <a:lnTo>
                      <a:pt x="1075" y="2664"/>
                    </a:lnTo>
                    <a:lnTo>
                      <a:pt x="1107" y="2670"/>
                    </a:lnTo>
                    <a:lnTo>
                      <a:pt x="1140" y="2676"/>
                    </a:lnTo>
                    <a:lnTo>
                      <a:pt x="1174" y="2680"/>
                    </a:lnTo>
                    <a:lnTo>
                      <a:pt x="1208" y="2684"/>
                    </a:lnTo>
                    <a:lnTo>
                      <a:pt x="1241" y="2687"/>
                    </a:lnTo>
                    <a:lnTo>
                      <a:pt x="1276" y="2690"/>
                    </a:lnTo>
                    <a:lnTo>
                      <a:pt x="1310" y="2692"/>
                    </a:lnTo>
                    <a:lnTo>
                      <a:pt x="1345" y="2692"/>
                    </a:lnTo>
                    <a:lnTo>
                      <a:pt x="1380" y="2692"/>
                    </a:lnTo>
                    <a:lnTo>
                      <a:pt x="1414" y="2690"/>
                    </a:lnTo>
                    <a:lnTo>
                      <a:pt x="1449" y="2687"/>
                    </a:lnTo>
                    <a:lnTo>
                      <a:pt x="1482" y="2684"/>
                    </a:lnTo>
                    <a:lnTo>
                      <a:pt x="1516" y="2680"/>
                    </a:lnTo>
                    <a:lnTo>
                      <a:pt x="1550" y="2676"/>
                    </a:lnTo>
                    <a:lnTo>
                      <a:pt x="1583" y="2670"/>
                    </a:lnTo>
                    <a:lnTo>
                      <a:pt x="1615" y="2664"/>
                    </a:lnTo>
                    <a:lnTo>
                      <a:pt x="1648" y="2657"/>
                    </a:lnTo>
                    <a:lnTo>
                      <a:pt x="1681" y="2649"/>
                    </a:lnTo>
                    <a:lnTo>
                      <a:pt x="1713" y="2641"/>
                    </a:lnTo>
                    <a:lnTo>
                      <a:pt x="1744" y="2630"/>
                    </a:lnTo>
                    <a:lnTo>
                      <a:pt x="1776" y="2620"/>
                    </a:lnTo>
                    <a:lnTo>
                      <a:pt x="1807" y="2610"/>
                    </a:lnTo>
                    <a:lnTo>
                      <a:pt x="1838" y="2598"/>
                    </a:lnTo>
                    <a:lnTo>
                      <a:pt x="1868" y="2585"/>
                    </a:lnTo>
                    <a:lnTo>
                      <a:pt x="1898" y="2572"/>
                    </a:lnTo>
                    <a:lnTo>
                      <a:pt x="1928" y="2559"/>
                    </a:lnTo>
                    <a:lnTo>
                      <a:pt x="1957" y="2544"/>
                    </a:lnTo>
                    <a:lnTo>
                      <a:pt x="1985" y="2529"/>
                    </a:lnTo>
                    <a:lnTo>
                      <a:pt x="2014" y="2513"/>
                    </a:lnTo>
                    <a:lnTo>
                      <a:pt x="2042" y="2496"/>
                    </a:lnTo>
                    <a:lnTo>
                      <a:pt x="2070" y="2480"/>
                    </a:lnTo>
                    <a:lnTo>
                      <a:pt x="2096" y="2461"/>
                    </a:lnTo>
                    <a:lnTo>
                      <a:pt x="2123" y="2443"/>
                    </a:lnTo>
                    <a:lnTo>
                      <a:pt x="2149" y="2424"/>
                    </a:lnTo>
                    <a:lnTo>
                      <a:pt x="2175" y="2404"/>
                    </a:lnTo>
                    <a:lnTo>
                      <a:pt x="2200" y="2383"/>
                    </a:lnTo>
                    <a:lnTo>
                      <a:pt x="2225" y="2363"/>
                    </a:lnTo>
                    <a:lnTo>
                      <a:pt x="2248" y="2341"/>
                    </a:lnTo>
                    <a:lnTo>
                      <a:pt x="2273" y="2319"/>
                    </a:lnTo>
                    <a:lnTo>
                      <a:pt x="2295" y="2297"/>
                    </a:lnTo>
                    <a:lnTo>
                      <a:pt x="2318" y="2274"/>
                    </a:lnTo>
                    <a:lnTo>
                      <a:pt x="2340" y="2250"/>
                    </a:lnTo>
                    <a:lnTo>
                      <a:pt x="2361" y="2225"/>
                    </a:lnTo>
                    <a:lnTo>
                      <a:pt x="2383" y="2202"/>
                    </a:lnTo>
                    <a:lnTo>
                      <a:pt x="2403" y="2176"/>
                    </a:lnTo>
                    <a:lnTo>
                      <a:pt x="2422" y="2151"/>
                    </a:lnTo>
                    <a:lnTo>
                      <a:pt x="2441" y="2124"/>
                    </a:lnTo>
                    <a:lnTo>
                      <a:pt x="2460" y="2098"/>
                    </a:lnTo>
                    <a:lnTo>
                      <a:pt x="2478" y="2070"/>
                    </a:lnTo>
                    <a:lnTo>
                      <a:pt x="2495" y="2043"/>
                    </a:lnTo>
                    <a:lnTo>
                      <a:pt x="2511" y="2015"/>
                    </a:lnTo>
                    <a:lnTo>
                      <a:pt x="2527" y="1987"/>
                    </a:lnTo>
                    <a:lnTo>
                      <a:pt x="2542" y="1958"/>
                    </a:lnTo>
                    <a:lnTo>
                      <a:pt x="2557" y="1928"/>
                    </a:lnTo>
                    <a:lnTo>
                      <a:pt x="2571" y="1899"/>
                    </a:lnTo>
                    <a:lnTo>
                      <a:pt x="2584" y="1869"/>
                    </a:lnTo>
                    <a:lnTo>
                      <a:pt x="2596" y="1839"/>
                    </a:lnTo>
                    <a:lnTo>
                      <a:pt x="2608" y="1809"/>
                    </a:lnTo>
                    <a:lnTo>
                      <a:pt x="2620" y="1776"/>
                    </a:lnTo>
                    <a:lnTo>
                      <a:pt x="2630" y="1746"/>
                    </a:lnTo>
                    <a:lnTo>
                      <a:pt x="2639" y="1714"/>
                    </a:lnTo>
                    <a:lnTo>
                      <a:pt x="2647" y="1681"/>
                    </a:lnTo>
                    <a:lnTo>
                      <a:pt x="2656" y="1649"/>
                    </a:lnTo>
                    <a:lnTo>
                      <a:pt x="2662" y="1617"/>
                    </a:lnTo>
                    <a:lnTo>
                      <a:pt x="2669" y="1583"/>
                    </a:lnTo>
                    <a:lnTo>
                      <a:pt x="2674" y="1550"/>
                    </a:lnTo>
                    <a:lnTo>
                      <a:pt x="2679" y="1516"/>
                    </a:lnTo>
                    <a:lnTo>
                      <a:pt x="2682" y="1482"/>
                    </a:lnTo>
                    <a:lnTo>
                      <a:pt x="2685" y="1449"/>
                    </a:lnTo>
                    <a:lnTo>
                      <a:pt x="2688" y="1415"/>
                    </a:lnTo>
                    <a:lnTo>
                      <a:pt x="2690" y="1380"/>
                    </a:lnTo>
                    <a:lnTo>
                      <a:pt x="2690" y="1345"/>
                    </a:lnTo>
                    <a:lnTo>
                      <a:pt x="2690" y="1311"/>
                    </a:lnTo>
                    <a:lnTo>
                      <a:pt x="2688" y="1276"/>
                    </a:lnTo>
                    <a:lnTo>
                      <a:pt x="2685" y="1243"/>
                    </a:lnTo>
                    <a:lnTo>
                      <a:pt x="2682" y="1208"/>
                    </a:lnTo>
                    <a:lnTo>
                      <a:pt x="2679" y="1174"/>
                    </a:lnTo>
                    <a:lnTo>
                      <a:pt x="2674" y="1140"/>
                    </a:lnTo>
                    <a:lnTo>
                      <a:pt x="2669" y="1108"/>
                    </a:lnTo>
                    <a:lnTo>
                      <a:pt x="2662" y="1074"/>
                    </a:lnTo>
                    <a:lnTo>
                      <a:pt x="2656" y="1042"/>
                    </a:lnTo>
                    <a:lnTo>
                      <a:pt x="2647" y="1010"/>
                    </a:lnTo>
                    <a:lnTo>
                      <a:pt x="2639" y="978"/>
                    </a:lnTo>
                    <a:lnTo>
                      <a:pt x="2630" y="946"/>
                    </a:lnTo>
                    <a:lnTo>
                      <a:pt x="2620" y="914"/>
                    </a:lnTo>
                    <a:lnTo>
                      <a:pt x="2608" y="883"/>
                    </a:lnTo>
                    <a:lnTo>
                      <a:pt x="2596" y="852"/>
                    </a:lnTo>
                    <a:lnTo>
                      <a:pt x="2584" y="821"/>
                    </a:lnTo>
                    <a:lnTo>
                      <a:pt x="2571" y="792"/>
                    </a:lnTo>
                    <a:lnTo>
                      <a:pt x="2557" y="763"/>
                    </a:lnTo>
                    <a:lnTo>
                      <a:pt x="2542" y="734"/>
                    </a:lnTo>
                    <a:lnTo>
                      <a:pt x="2527" y="705"/>
                    </a:lnTo>
                    <a:lnTo>
                      <a:pt x="2511" y="677"/>
                    </a:lnTo>
                    <a:lnTo>
                      <a:pt x="2495" y="647"/>
                    </a:lnTo>
                    <a:lnTo>
                      <a:pt x="2478" y="621"/>
                    </a:lnTo>
                    <a:lnTo>
                      <a:pt x="2460" y="593"/>
                    </a:lnTo>
                    <a:lnTo>
                      <a:pt x="2441" y="567"/>
                    </a:lnTo>
                    <a:lnTo>
                      <a:pt x="2422" y="541"/>
                    </a:lnTo>
                    <a:lnTo>
                      <a:pt x="2403" y="514"/>
                    </a:lnTo>
                    <a:lnTo>
                      <a:pt x="2383" y="490"/>
                    </a:lnTo>
                    <a:lnTo>
                      <a:pt x="2361" y="465"/>
                    </a:lnTo>
                    <a:lnTo>
                      <a:pt x="2340" y="441"/>
                    </a:lnTo>
                    <a:lnTo>
                      <a:pt x="2318" y="418"/>
                    </a:lnTo>
                    <a:lnTo>
                      <a:pt x="2295" y="394"/>
                    </a:lnTo>
                    <a:lnTo>
                      <a:pt x="2273" y="371"/>
                    </a:lnTo>
                    <a:lnTo>
                      <a:pt x="2248" y="349"/>
                    </a:lnTo>
                    <a:lnTo>
                      <a:pt x="2225" y="329"/>
                    </a:lnTo>
                    <a:lnTo>
                      <a:pt x="2200" y="307"/>
                    </a:lnTo>
                    <a:lnTo>
                      <a:pt x="2175" y="286"/>
                    </a:lnTo>
                    <a:lnTo>
                      <a:pt x="2149" y="267"/>
                    </a:lnTo>
                    <a:lnTo>
                      <a:pt x="2123" y="248"/>
                    </a:lnTo>
                    <a:lnTo>
                      <a:pt x="2096" y="229"/>
                    </a:lnTo>
                    <a:lnTo>
                      <a:pt x="2070" y="212"/>
                    </a:lnTo>
                    <a:lnTo>
                      <a:pt x="2042" y="194"/>
                    </a:lnTo>
                    <a:lnTo>
                      <a:pt x="2014" y="178"/>
                    </a:lnTo>
                    <a:lnTo>
                      <a:pt x="1985" y="162"/>
                    </a:lnTo>
                    <a:lnTo>
                      <a:pt x="1957" y="147"/>
                    </a:lnTo>
                    <a:lnTo>
                      <a:pt x="1928" y="133"/>
                    </a:lnTo>
                    <a:lnTo>
                      <a:pt x="1898" y="118"/>
                    </a:lnTo>
                    <a:lnTo>
                      <a:pt x="1868" y="105"/>
                    </a:lnTo>
                    <a:lnTo>
                      <a:pt x="1838" y="93"/>
                    </a:lnTo>
                    <a:lnTo>
                      <a:pt x="1807" y="82"/>
                    </a:lnTo>
                    <a:lnTo>
                      <a:pt x="1776" y="70"/>
                    </a:lnTo>
                    <a:lnTo>
                      <a:pt x="1744" y="60"/>
                    </a:lnTo>
                    <a:lnTo>
                      <a:pt x="1713" y="51"/>
                    </a:lnTo>
                    <a:lnTo>
                      <a:pt x="1681" y="42"/>
                    </a:lnTo>
                    <a:lnTo>
                      <a:pt x="1648" y="33"/>
                    </a:lnTo>
                    <a:lnTo>
                      <a:pt x="1615" y="27"/>
                    </a:lnTo>
                    <a:lnTo>
                      <a:pt x="1583" y="20"/>
                    </a:lnTo>
                    <a:lnTo>
                      <a:pt x="1550" y="16"/>
                    </a:lnTo>
                    <a:lnTo>
                      <a:pt x="1516" y="10"/>
                    </a:lnTo>
                    <a:lnTo>
                      <a:pt x="1482" y="7"/>
                    </a:lnTo>
                    <a:lnTo>
                      <a:pt x="1449" y="4"/>
                    </a:lnTo>
                    <a:lnTo>
                      <a:pt x="1414" y="1"/>
                    </a:lnTo>
                    <a:lnTo>
                      <a:pt x="1380" y="0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842" y="-295"/>
                <a:ext cx="211" cy="210"/>
              </a:xfrm>
              <a:custGeom>
                <a:avLst/>
                <a:gdLst/>
                <a:ahLst/>
                <a:cxnLst>
                  <a:cxn ang="0">
                    <a:pos x="421" y="0"/>
                  </a:cxn>
                  <a:cxn ang="0">
                    <a:pos x="0" y="68"/>
                  </a:cxn>
                  <a:cxn ang="0">
                    <a:pos x="22" y="203"/>
                  </a:cxn>
                  <a:cxn ang="0">
                    <a:pos x="254" y="167"/>
                  </a:cxn>
                  <a:cxn ang="0">
                    <a:pos x="216" y="399"/>
                  </a:cxn>
                  <a:cxn ang="0">
                    <a:pos x="355" y="421"/>
                  </a:cxn>
                  <a:cxn ang="0">
                    <a:pos x="421" y="0"/>
                  </a:cxn>
                </a:cxnLst>
                <a:rect l="0" t="0" r="r" b="b"/>
                <a:pathLst>
                  <a:path w="421" h="421">
                    <a:moveTo>
                      <a:pt x="421" y="0"/>
                    </a:moveTo>
                    <a:lnTo>
                      <a:pt x="0" y="68"/>
                    </a:lnTo>
                    <a:lnTo>
                      <a:pt x="22" y="203"/>
                    </a:lnTo>
                    <a:lnTo>
                      <a:pt x="254" y="167"/>
                    </a:lnTo>
                    <a:lnTo>
                      <a:pt x="216" y="399"/>
                    </a:lnTo>
                    <a:lnTo>
                      <a:pt x="355" y="4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910" y="-581"/>
                <a:ext cx="241" cy="223"/>
              </a:xfrm>
              <a:custGeom>
                <a:avLst/>
                <a:gdLst/>
                <a:ahLst/>
                <a:cxnLst>
                  <a:cxn ang="0">
                    <a:pos x="153" y="0"/>
                  </a:cxn>
                  <a:cxn ang="0">
                    <a:pos x="0" y="398"/>
                  </a:cxn>
                  <a:cxn ang="0">
                    <a:pos x="130" y="448"/>
                  </a:cxn>
                  <a:cxn ang="0">
                    <a:pos x="215" y="229"/>
                  </a:cxn>
                  <a:cxn ang="0">
                    <a:pos x="398" y="376"/>
                  </a:cxn>
                  <a:cxn ang="0">
                    <a:pos x="484" y="268"/>
                  </a:cxn>
                  <a:cxn ang="0">
                    <a:pos x="153" y="0"/>
                  </a:cxn>
                </a:cxnLst>
                <a:rect l="0" t="0" r="r" b="b"/>
                <a:pathLst>
                  <a:path w="484" h="448">
                    <a:moveTo>
                      <a:pt x="153" y="0"/>
                    </a:moveTo>
                    <a:lnTo>
                      <a:pt x="0" y="398"/>
                    </a:lnTo>
                    <a:lnTo>
                      <a:pt x="130" y="448"/>
                    </a:lnTo>
                    <a:lnTo>
                      <a:pt x="215" y="229"/>
                    </a:lnTo>
                    <a:lnTo>
                      <a:pt x="398" y="376"/>
                    </a:lnTo>
                    <a:lnTo>
                      <a:pt x="484" y="268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205" y="124"/>
                <a:ext cx="224" cy="242"/>
              </a:xfrm>
              <a:custGeom>
                <a:avLst/>
                <a:gdLst/>
                <a:ahLst/>
                <a:cxnLst>
                  <a:cxn ang="0">
                    <a:pos x="399" y="0"/>
                  </a:cxn>
                  <a:cxn ang="0">
                    <a:pos x="0" y="152"/>
                  </a:cxn>
                  <a:cxn ang="0">
                    <a:pos x="269" y="484"/>
                  </a:cxn>
                  <a:cxn ang="0">
                    <a:pos x="377" y="396"/>
                  </a:cxn>
                  <a:cxn ang="0">
                    <a:pos x="229" y="214"/>
                  </a:cxn>
                  <a:cxn ang="0">
                    <a:pos x="449" y="129"/>
                  </a:cxn>
                  <a:cxn ang="0">
                    <a:pos x="399" y="0"/>
                  </a:cxn>
                </a:cxnLst>
                <a:rect l="0" t="0" r="r" b="b"/>
                <a:pathLst>
                  <a:path w="449" h="484">
                    <a:moveTo>
                      <a:pt x="399" y="0"/>
                    </a:moveTo>
                    <a:lnTo>
                      <a:pt x="0" y="152"/>
                    </a:lnTo>
                    <a:lnTo>
                      <a:pt x="269" y="484"/>
                    </a:lnTo>
                    <a:lnTo>
                      <a:pt x="377" y="396"/>
                    </a:lnTo>
                    <a:lnTo>
                      <a:pt x="229" y="214"/>
                    </a:lnTo>
                    <a:lnTo>
                      <a:pt x="449" y="129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1" y="1056"/>
                <a:ext cx="211" cy="211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0" y="422"/>
                  </a:cxn>
                  <a:cxn ang="0">
                    <a:pos x="422" y="355"/>
                  </a:cxn>
                  <a:cxn ang="0">
                    <a:pos x="400" y="218"/>
                  </a:cxn>
                  <a:cxn ang="0">
                    <a:pos x="168" y="254"/>
                  </a:cxn>
                  <a:cxn ang="0">
                    <a:pos x="204" y="22"/>
                  </a:cxn>
                  <a:cxn ang="0">
                    <a:pos x="67" y="0"/>
                  </a:cxn>
                </a:cxnLst>
                <a:rect l="0" t="0" r="r" b="b"/>
                <a:pathLst>
                  <a:path w="422" h="422">
                    <a:moveTo>
                      <a:pt x="67" y="0"/>
                    </a:moveTo>
                    <a:lnTo>
                      <a:pt x="0" y="422"/>
                    </a:lnTo>
                    <a:lnTo>
                      <a:pt x="422" y="355"/>
                    </a:lnTo>
                    <a:lnTo>
                      <a:pt x="400" y="218"/>
                    </a:lnTo>
                    <a:lnTo>
                      <a:pt x="168" y="254"/>
                    </a:lnTo>
                    <a:lnTo>
                      <a:pt x="204" y="2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1392" y="1329"/>
                <a:ext cx="242" cy="224"/>
              </a:xfrm>
              <a:custGeom>
                <a:avLst/>
                <a:gdLst/>
                <a:ahLst/>
                <a:cxnLst>
                  <a:cxn ang="0">
                    <a:pos x="355" y="0"/>
                  </a:cxn>
                  <a:cxn ang="0">
                    <a:pos x="270" y="219"/>
                  </a:cxn>
                  <a:cxn ang="0">
                    <a:pos x="87" y="72"/>
                  </a:cxn>
                  <a:cxn ang="0">
                    <a:pos x="0" y="180"/>
                  </a:cxn>
                  <a:cxn ang="0">
                    <a:pos x="332" y="449"/>
                  </a:cxn>
                  <a:cxn ang="0">
                    <a:pos x="485" y="50"/>
                  </a:cxn>
                  <a:cxn ang="0">
                    <a:pos x="355" y="0"/>
                  </a:cxn>
                </a:cxnLst>
                <a:rect l="0" t="0" r="r" b="b"/>
                <a:pathLst>
                  <a:path w="485" h="449">
                    <a:moveTo>
                      <a:pt x="355" y="0"/>
                    </a:moveTo>
                    <a:lnTo>
                      <a:pt x="270" y="219"/>
                    </a:lnTo>
                    <a:lnTo>
                      <a:pt x="87" y="72"/>
                    </a:lnTo>
                    <a:lnTo>
                      <a:pt x="0" y="180"/>
                    </a:lnTo>
                    <a:lnTo>
                      <a:pt x="332" y="449"/>
                    </a:lnTo>
                    <a:lnTo>
                      <a:pt x="485" y="50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2115" y="606"/>
                <a:ext cx="224" cy="24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72" y="87"/>
                  </a:cxn>
                  <a:cxn ang="0">
                    <a:pos x="220" y="271"/>
                  </a:cxn>
                  <a:cxn ang="0">
                    <a:pos x="0" y="354"/>
                  </a:cxn>
                  <a:cxn ang="0">
                    <a:pos x="50" y="484"/>
                  </a:cxn>
                  <a:cxn ang="0">
                    <a:pos x="449" y="331"/>
                  </a:cxn>
                  <a:cxn ang="0">
                    <a:pos x="180" y="0"/>
                  </a:cxn>
                </a:cxnLst>
                <a:rect l="0" t="0" r="r" b="b"/>
                <a:pathLst>
                  <a:path w="449" h="484">
                    <a:moveTo>
                      <a:pt x="180" y="0"/>
                    </a:moveTo>
                    <a:lnTo>
                      <a:pt x="72" y="87"/>
                    </a:lnTo>
                    <a:lnTo>
                      <a:pt x="220" y="271"/>
                    </a:lnTo>
                    <a:lnTo>
                      <a:pt x="0" y="354"/>
                    </a:lnTo>
                    <a:lnTo>
                      <a:pt x="50" y="484"/>
                    </a:lnTo>
                    <a:lnTo>
                      <a:pt x="449" y="33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</p:grpSp>
      <p:pic>
        <p:nvPicPr>
          <p:cNvPr id="34" name="Picture 54" descr="circ_.png"/>
          <p:cNvPicPr>
            <a:picLocks noChangeAspect="1"/>
          </p:cNvPicPr>
          <p:nvPr/>
        </p:nvPicPr>
        <p:blipFill>
          <a:blip r:embed="rId8" cstate="print"/>
          <a:srcRect t="16562"/>
          <a:stretch>
            <a:fillRect/>
          </a:stretch>
        </p:blipFill>
        <p:spPr>
          <a:xfrm>
            <a:off x="6592750" y="1275371"/>
            <a:ext cx="1978541" cy="165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108"/>
          <p:cNvSpPr txBox="1"/>
          <p:nvPr/>
        </p:nvSpPr>
        <p:spPr>
          <a:xfrm>
            <a:off x="6899130" y="162494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rgbClr val="64B6CB"/>
                </a:solidFill>
                <a:latin typeface="Arial" pitchFamily="34" charset="0"/>
                <a:cs typeface="Arial" pitchFamily="34" charset="0"/>
              </a:rPr>
              <a:t>6,5 million </a:t>
            </a:r>
            <a:r>
              <a:rPr lang="en-US" sz="700" dirty="0">
                <a:latin typeface="Arial Narrow" pitchFamily="34" charset="0"/>
                <a:cs typeface="Arial" pitchFamily="34" charset="0"/>
              </a:rPr>
              <a:t>active tests per month</a:t>
            </a:r>
          </a:p>
          <a:p>
            <a:pPr algn="ctr"/>
            <a:r>
              <a:rPr lang="en-US" sz="700" dirty="0">
                <a:latin typeface="Arial Narrow" pitchFamily="34" charset="0"/>
                <a:cs typeface="Arial" pitchFamily="34" charset="0"/>
              </a:rPr>
              <a:t> (voice, data, </a:t>
            </a:r>
            <a:r>
              <a:rPr lang="en-US" sz="700" dirty="0" err="1">
                <a:latin typeface="Arial Narrow" pitchFamily="34" charset="0"/>
                <a:cs typeface="Arial" pitchFamily="34" charset="0"/>
              </a:rPr>
              <a:t>sms</a:t>
            </a:r>
            <a:r>
              <a:rPr lang="en-US" sz="700" dirty="0">
                <a:latin typeface="Arial Narrow" pitchFamily="34" charset="0"/>
                <a:cs typeface="Arial" pitchFamily="34" charset="0"/>
              </a:rPr>
              <a:t>,...)</a:t>
            </a:r>
          </a:p>
        </p:txBody>
      </p:sp>
      <p:sp>
        <p:nvSpPr>
          <p:cNvPr id="36" name="TextBox 109"/>
          <p:cNvSpPr txBox="1"/>
          <p:nvPr/>
        </p:nvSpPr>
        <p:spPr>
          <a:xfrm>
            <a:off x="6888157" y="189194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rgbClr val="64B6CB"/>
                </a:solidFill>
                <a:latin typeface="Arial" pitchFamily="34" charset="0"/>
                <a:cs typeface="Arial" pitchFamily="34" charset="0"/>
              </a:rPr>
              <a:t>10 million </a:t>
            </a:r>
            <a:r>
              <a:rPr lang="en-US" sz="700" dirty="0">
                <a:latin typeface="Arial Narrow" pitchFamily="34" charset="0"/>
                <a:cs typeface="Arial" pitchFamily="34" charset="0"/>
              </a:rPr>
              <a:t>measures of network </a:t>
            </a:r>
          </a:p>
          <a:p>
            <a:pPr algn="ctr"/>
            <a:r>
              <a:rPr lang="en-US" sz="700" dirty="0">
                <a:latin typeface="Arial Narrow" pitchFamily="34" charset="0"/>
                <a:cs typeface="Arial" pitchFamily="34" charset="0"/>
              </a:rPr>
              <a:t>coverage/month</a:t>
            </a:r>
          </a:p>
        </p:txBody>
      </p:sp>
      <p:sp>
        <p:nvSpPr>
          <p:cNvPr id="37" name="TextBox 110"/>
          <p:cNvSpPr txBox="1"/>
          <p:nvPr/>
        </p:nvSpPr>
        <p:spPr>
          <a:xfrm>
            <a:off x="7222869" y="13479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itchFamily="34" charset="0"/>
                <a:cs typeface="Arial" pitchFamily="34" charset="0"/>
              </a:rPr>
              <a:t>ArQoS</a:t>
            </a:r>
          </a:p>
        </p:txBody>
      </p:sp>
      <p:sp>
        <p:nvSpPr>
          <p:cNvPr id="38" name="TextBox 189"/>
          <p:cNvSpPr txBox="1"/>
          <p:nvPr/>
        </p:nvSpPr>
        <p:spPr>
          <a:xfrm>
            <a:off x="6950358" y="2147054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>
                <a:solidFill>
                  <a:srgbClr val="64B6CB"/>
                </a:solidFill>
                <a:latin typeface="Arial" pitchFamily="34" charset="0"/>
                <a:cs typeface="Arial" pitchFamily="34" charset="0"/>
              </a:rPr>
              <a:t>80 million </a:t>
            </a:r>
            <a:r>
              <a:rPr lang="en-US" sz="700" dirty="0">
                <a:latin typeface="Arial Narrow" pitchFamily="34" charset="0"/>
                <a:cs typeface="Arial" pitchFamily="34" charset="0"/>
              </a:rPr>
              <a:t>client calls/month </a:t>
            </a:r>
          </a:p>
          <a:p>
            <a:pPr algn="ctr"/>
            <a:r>
              <a:rPr lang="en-US" sz="700" dirty="0">
                <a:latin typeface="Arial Narrow" pitchFamily="34" charset="0"/>
                <a:cs typeface="Arial" pitchFamily="34" charset="0"/>
              </a:rPr>
              <a:t>monitored for VoIP at PTP</a:t>
            </a:r>
            <a:endParaRPr lang="en-US" sz="600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9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6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27"/>
    </mc:Choice>
    <mc:Fallback xmlns="">
      <p:transition spd="slow" advTm="97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24475" y="246175"/>
            <a:ext cx="5204400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buSzPct val="25000"/>
            </a:pPr>
            <a:r>
              <a:rPr lang="pt-PT" sz="4400" dirty="0" err="1"/>
              <a:t>Context</a:t>
            </a:r>
            <a:br>
              <a:rPr lang="pt-PT" sz="4400" dirty="0"/>
            </a:br>
            <a:r>
              <a:rPr lang="pt-PT" sz="3200" dirty="0" err="1"/>
              <a:t>ArQoS</a:t>
            </a:r>
            <a:r>
              <a:rPr lang="pt-PT" sz="3200" dirty="0"/>
              <a:t> Portfolio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5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87" y="1285533"/>
            <a:ext cx="8534400" cy="3619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01900" y="3683000"/>
            <a:ext cx="1041400" cy="107088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50"/>
    </mc:Choice>
    <mc:Fallback xmlns="">
      <p:transition spd="slow" advTm="7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04400" cy="11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buSzPct val="25000"/>
            </a:pPr>
            <a:r>
              <a:rPr lang="pt-PT" sz="4400" dirty="0" err="1"/>
              <a:t>Context</a:t>
            </a:r>
            <a:br>
              <a:rPr lang="pt-PT" sz="4400" dirty="0"/>
            </a:br>
            <a:r>
              <a:rPr lang="pt-PT" sz="3200" dirty="0" err="1"/>
              <a:t>ArQoS</a:t>
            </a:r>
            <a:r>
              <a:rPr lang="pt-PT" sz="3200" dirty="0"/>
              <a:t> </a:t>
            </a:r>
            <a:r>
              <a:rPr lang="pt-PT" sz="3200" dirty="0" err="1"/>
              <a:t>Pocket</a:t>
            </a:r>
            <a:r>
              <a:rPr lang="pt-PT" sz="3200" dirty="0"/>
              <a:t> </a:t>
            </a:r>
            <a:r>
              <a:rPr lang="pt-PT" sz="3200" dirty="0" err="1"/>
              <a:t>Probe</a:t>
            </a:r>
            <a:r>
              <a:rPr lang="pt-PT" sz="3200" dirty="0"/>
              <a:t> </a:t>
            </a:r>
            <a:r>
              <a:rPr lang="pt-PT" sz="3200" dirty="0" err="1"/>
              <a:t>advantages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6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03"/>
          <p:cNvSpPr txBox="1">
            <a:spLocks noGrp="1"/>
          </p:cNvSpPr>
          <p:nvPr>
            <p:ph type="body" idx="1"/>
          </p:nvPr>
        </p:nvSpPr>
        <p:spPr>
          <a:xfrm>
            <a:off x="324475" y="1563527"/>
            <a:ext cx="4534943" cy="19197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PT" dirty="0">
                <a:solidFill>
                  <a:srgbClr val="000000"/>
                </a:solidFill>
                <a:ea typeface="Source Code Pro"/>
                <a:cs typeface="Source Code Pro"/>
              </a:rPr>
              <a:t>Data </a:t>
            </a:r>
            <a:r>
              <a:rPr lang="pt-PT" dirty="0" err="1">
                <a:solidFill>
                  <a:srgbClr val="000000"/>
                </a:solidFill>
                <a:ea typeface="Source Code Pro"/>
                <a:cs typeface="Source Code Pro"/>
              </a:rPr>
              <a:t>collection</a:t>
            </a:r>
            <a:r>
              <a:rPr lang="pt-PT" dirty="0">
                <a:solidFill>
                  <a:srgbClr val="000000"/>
                </a:solidFill>
                <a:ea typeface="Source Code Pro"/>
                <a:cs typeface="Source Code Pro"/>
              </a:rPr>
              <a:t> in a </a:t>
            </a:r>
            <a:r>
              <a:rPr lang="pt-PT" dirty="0" err="1">
                <a:solidFill>
                  <a:srgbClr val="000000"/>
                </a:solidFill>
                <a:ea typeface="Source Code Pro"/>
                <a:cs typeface="Source Code Pro"/>
              </a:rPr>
              <a:t>larger</a:t>
            </a:r>
            <a:r>
              <a:rPr lang="pt-PT" dirty="0">
                <a:solidFill>
                  <a:srgbClr val="000000"/>
                </a:solidFill>
                <a:ea typeface="Source Code Pro"/>
                <a:cs typeface="Source Code Pro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Source Code Pro"/>
                <a:cs typeface="Source Code Pro"/>
              </a:rPr>
              <a:t>scale</a:t>
            </a:r>
            <a:endParaRPr lang="pt-PT" dirty="0">
              <a:solidFill>
                <a:srgbClr val="000000"/>
              </a:solidFill>
              <a:ea typeface="Source Code Pro"/>
              <a:cs typeface="Source Code Pro"/>
            </a:endParaRP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Quattrocento Sans" panose="020B0604020202020204" charset="0"/>
              </a:rPr>
              <a:t>Accurate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</a:rPr>
              <a:t> network performance </a:t>
            </a: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</a:rPr>
              <a:t>vision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Perform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 network </a:t>
            </a:r>
            <a:r>
              <a:rPr lang="en-US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tests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at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user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request</a:t>
            </a:r>
            <a:endParaRPr lang="pt-PT" dirty="0">
              <a:solidFill>
                <a:srgbClr val="000000"/>
              </a:solidFill>
              <a:latin typeface="Quattrocento Sans" panose="020B0604020202020204" charset="0"/>
              <a:sym typeface="Source Code Pro"/>
            </a:endParaRP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Accelerate</a:t>
            </a:r>
            <a:r>
              <a:rPr lang="pt-PT" dirty="0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 network </a:t>
            </a:r>
            <a:r>
              <a:rPr lang="pt-PT" dirty="0" err="1">
                <a:solidFill>
                  <a:srgbClr val="000000"/>
                </a:solidFill>
                <a:latin typeface="Quattrocento Sans" panose="020B0604020202020204" charset="0"/>
                <a:sym typeface="Source Code Pro"/>
              </a:rPr>
              <a:t>troubleshooting</a:t>
            </a:r>
            <a:endParaRPr lang="pt-PT" dirty="0">
              <a:solidFill>
                <a:srgbClr val="000000"/>
              </a:solidFill>
              <a:latin typeface="Quattrocento Sans" panose="020B0604020202020204" charset="0"/>
              <a:sym typeface="Source Code Pro"/>
            </a:endParaRPr>
          </a:p>
          <a:p>
            <a:pPr marL="285750" indent="-285750"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endParaRPr b="0" i="0" u="none" strike="noStrike" cap="none" dirty="0">
              <a:solidFill>
                <a:srgbClr val="333333"/>
              </a:solidFill>
              <a:latin typeface="Quattrocento Sans" panose="020B0604020202020204" charset="0"/>
              <a:sym typeface="Source Code Pro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00" y="1160344"/>
            <a:ext cx="1743043" cy="3034285"/>
          </a:xfrm>
          <a:prstGeom prst="rect">
            <a:avLst/>
          </a:prstGeom>
        </p:spPr>
      </p:pic>
      <p:pic>
        <p:nvPicPr>
          <p:cNvPr id="22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6" cstate="print"/>
          <a:srcRect b="17127"/>
          <a:stretch>
            <a:fillRect/>
          </a:stretch>
        </p:blipFill>
        <p:spPr bwMode="auto">
          <a:xfrm>
            <a:off x="3590850" y="148225"/>
            <a:ext cx="5732089" cy="4750350"/>
          </a:xfrm>
          <a:prstGeom prst="rect">
            <a:avLst/>
          </a:prstGeom>
          <a:noFill/>
        </p:spPr>
      </p:pic>
      <p:sp>
        <p:nvSpPr>
          <p:cNvPr id="27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64"/>
    </mc:Choice>
    <mc:Fallback xmlns="">
      <p:transition spd="slow" advTm="1231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7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103" y="2093951"/>
            <a:ext cx="1234477" cy="2156548"/>
          </a:xfrm>
          <a:prstGeom prst="rect">
            <a:avLst/>
          </a:prstGeom>
        </p:spPr>
      </p:pic>
      <p:sp>
        <p:nvSpPr>
          <p:cNvPr id="72" name="Shape 112"/>
          <p:cNvSpPr txBox="1">
            <a:spLocks/>
          </p:cNvSpPr>
          <p:nvPr/>
        </p:nvSpPr>
        <p:spPr>
          <a:xfrm>
            <a:off x="324475" y="246175"/>
            <a:ext cx="5204400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ct val="25000"/>
            </a:pPr>
            <a:r>
              <a:rPr lang="pt-PT" sz="4400" dirty="0" err="1"/>
              <a:t>Context</a:t>
            </a:r>
            <a:br>
              <a:rPr lang="pt-PT" sz="4400" dirty="0"/>
            </a:br>
            <a:r>
              <a:rPr lang="pt-PT" sz="3200" dirty="0" err="1"/>
              <a:t>Deployment</a:t>
            </a:r>
            <a:r>
              <a:rPr lang="pt-PT" sz="3200" dirty="0"/>
              <a:t> </a:t>
            </a:r>
            <a:r>
              <a:rPr lang="pt-PT" sz="3200" dirty="0" err="1"/>
              <a:t>Scenarios</a:t>
            </a:r>
            <a:endParaRPr lang="pt-PT" sz="3200" dirty="0"/>
          </a:p>
        </p:txBody>
      </p:sp>
      <p:pic>
        <p:nvPicPr>
          <p:cNvPr id="15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6" cstate="print"/>
          <a:srcRect b="17127"/>
          <a:stretch>
            <a:fillRect/>
          </a:stretch>
        </p:blipFill>
        <p:spPr bwMode="auto">
          <a:xfrm>
            <a:off x="449823" y="1417326"/>
            <a:ext cx="4028842" cy="3338819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510" y="1806077"/>
            <a:ext cx="2562666" cy="2947807"/>
          </a:xfrm>
          <a:prstGeom prst="rect">
            <a:avLst/>
          </a:prstGeom>
        </p:spPr>
      </p:pic>
      <p:sp>
        <p:nvSpPr>
          <p:cNvPr id="13" name="Shape 112"/>
          <p:cNvSpPr txBox="1">
            <a:spLocks/>
          </p:cNvSpPr>
          <p:nvPr/>
        </p:nvSpPr>
        <p:spPr>
          <a:xfrm>
            <a:off x="1260018" y="1382068"/>
            <a:ext cx="632815" cy="8480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ct val="25000"/>
            </a:pPr>
            <a:r>
              <a:rPr lang="pt-PT" sz="4400" dirty="0">
                <a:solidFill>
                  <a:srgbClr val="FFC000"/>
                </a:solidFill>
                <a:latin typeface="Arial Black" panose="020B0A04020102020204" pitchFamily="34" charset="0"/>
              </a:rPr>
              <a:t>1</a:t>
            </a:r>
            <a:endParaRPr lang="pt-PT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Shape 112"/>
          <p:cNvSpPr txBox="1">
            <a:spLocks/>
          </p:cNvSpPr>
          <p:nvPr/>
        </p:nvSpPr>
        <p:spPr>
          <a:xfrm>
            <a:off x="5288860" y="1186150"/>
            <a:ext cx="723275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ct val="25000"/>
            </a:pPr>
            <a:r>
              <a:rPr lang="pt-PT" sz="4400" dirty="0">
                <a:solidFill>
                  <a:srgbClr val="FFC000"/>
                </a:solidFill>
                <a:latin typeface="Arial Black" panose="020B0A04020102020204" pitchFamily="34" charset="0"/>
              </a:rPr>
              <a:t>2</a:t>
            </a:r>
            <a:endParaRPr lang="pt-PT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3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13"/>
    </mc:Choice>
    <mc:Fallback xmlns="">
      <p:transition spd="slow" advTm="1681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8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 descr="logo_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log_alt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sp>
        <p:nvSpPr>
          <p:cNvPr id="72" name="Shape 112"/>
          <p:cNvSpPr txBox="1">
            <a:spLocks/>
          </p:cNvSpPr>
          <p:nvPr/>
        </p:nvSpPr>
        <p:spPr>
          <a:xfrm>
            <a:off x="324475" y="246175"/>
            <a:ext cx="5204400" cy="1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8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ct val="25000"/>
            </a:pPr>
            <a:r>
              <a:rPr lang="pt-PT" sz="4400" dirty="0" err="1"/>
              <a:t>Requirements</a:t>
            </a:r>
            <a:endParaRPr lang="pt-PT" sz="4400" dirty="0"/>
          </a:p>
          <a:p>
            <a:pPr>
              <a:buSzPct val="25000"/>
            </a:pPr>
            <a:r>
              <a:rPr lang="pt-PT" sz="3200" dirty="0" err="1"/>
              <a:t>What’s</a:t>
            </a:r>
            <a:r>
              <a:rPr lang="pt-PT" sz="3200" dirty="0"/>
              <a:t> </a:t>
            </a:r>
            <a:r>
              <a:rPr lang="pt-PT" sz="3200" dirty="0" err="1"/>
              <a:t>new</a:t>
            </a:r>
            <a:r>
              <a:rPr lang="pt-PT" sz="3200" dirty="0"/>
              <a:t>?</a:t>
            </a:r>
          </a:p>
        </p:txBody>
      </p:sp>
      <p:sp>
        <p:nvSpPr>
          <p:cNvPr id="11" name="Round Same Side Corner Rectangle 10"/>
          <p:cNvSpPr/>
          <p:nvPr/>
        </p:nvSpPr>
        <p:spPr>
          <a:xfrm rot="5400000">
            <a:off x="698595" y="894801"/>
            <a:ext cx="3031377" cy="442856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0"/>
          <p:cNvSpPr/>
          <p:nvPr/>
        </p:nvSpPr>
        <p:spPr>
          <a:xfrm rot="16200000">
            <a:off x="5088554" y="766587"/>
            <a:ext cx="3429143" cy="46817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20" y="2424392"/>
            <a:ext cx="1154539" cy="2057022"/>
          </a:xfrm>
          <a:prstGeom prst="rect">
            <a:avLst/>
          </a:prstGeom>
        </p:spPr>
      </p:pic>
      <p:pic>
        <p:nvPicPr>
          <p:cNvPr id="14" name="Picture 2" descr="W:\Armaz_2016\PPTs\04_13_MAguiar_Service Monitoring\smartphone_PNG8512.png"/>
          <p:cNvPicPr>
            <a:picLocks noChangeAspect="1" noChangeArrowheads="1"/>
          </p:cNvPicPr>
          <p:nvPr/>
        </p:nvPicPr>
        <p:blipFill>
          <a:blip r:embed="rId6" cstate="print"/>
          <a:srcRect l="13509" b="15548"/>
          <a:stretch>
            <a:fillRect/>
          </a:stretch>
        </p:blipFill>
        <p:spPr bwMode="auto">
          <a:xfrm flipH="1">
            <a:off x="2550840" y="1811021"/>
            <a:ext cx="3238955" cy="3114754"/>
          </a:xfrm>
          <a:prstGeom prst="rect">
            <a:avLst/>
          </a:prstGeom>
          <a:noFill/>
        </p:spPr>
      </p:pic>
      <p:sp>
        <p:nvSpPr>
          <p:cNvPr id="16" name="Shape 103"/>
          <p:cNvSpPr txBox="1">
            <a:spLocks noGrp="1"/>
          </p:cNvSpPr>
          <p:nvPr>
            <p:ph type="body" idx="1"/>
          </p:nvPr>
        </p:nvSpPr>
        <p:spPr>
          <a:xfrm>
            <a:off x="39858" y="1632715"/>
            <a:ext cx="3523445" cy="2992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r>
              <a:rPr lang="pt-PT" b="0" i="0" u="none" strike="noStrike" cap="none" dirty="0" err="1">
                <a:solidFill>
                  <a:srgbClr val="333333"/>
                </a:solidFill>
                <a:latin typeface="+mj-lt"/>
                <a:sym typeface="Source Code Pro"/>
              </a:rPr>
              <a:t>Dashboard</a:t>
            </a:r>
            <a:r>
              <a:rPr lang="pt-PT" b="0" i="0" u="none" strike="noStrike" cap="none" dirty="0">
                <a:solidFill>
                  <a:srgbClr val="333333"/>
                </a:solidFill>
                <a:latin typeface="+mj-lt"/>
                <a:sym typeface="Source Code Pro"/>
              </a:rPr>
              <a:t> </a:t>
            </a:r>
            <a:r>
              <a:rPr lang="pt-PT" b="0" i="0" u="none" strike="noStrike" cap="none" dirty="0" err="1">
                <a:solidFill>
                  <a:srgbClr val="333333"/>
                </a:solidFill>
                <a:latin typeface="+mj-lt"/>
                <a:sym typeface="Source Code Pro"/>
              </a:rPr>
              <a:t>Page</a:t>
            </a:r>
            <a:endParaRPr lang="pt-PT" b="0" i="0" u="none" strike="noStrike" cap="none" dirty="0">
              <a:solidFill>
                <a:srgbClr val="333333"/>
              </a:solidFill>
              <a:latin typeface="+mj-lt"/>
              <a:sym typeface="Source Code Pro"/>
            </a:endParaRPr>
          </a:p>
          <a:p>
            <a:pPr marL="285750" indent="-285750"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r>
              <a:rPr lang="pt-PT" dirty="0" err="1">
                <a:solidFill>
                  <a:srgbClr val="333333"/>
                </a:solidFill>
                <a:latin typeface="+mj-lt"/>
                <a:sym typeface="Source Code Pro"/>
              </a:rPr>
              <a:t>Anomaly</a:t>
            </a:r>
            <a:r>
              <a:rPr lang="pt-PT" dirty="0">
                <a:solidFill>
                  <a:srgbClr val="333333"/>
                </a:solidFill>
                <a:latin typeface="+mj-lt"/>
                <a:sym typeface="Source Code Pro"/>
              </a:rPr>
              <a:t> </a:t>
            </a:r>
            <a:r>
              <a:rPr lang="pt-PT" dirty="0" err="1">
                <a:solidFill>
                  <a:srgbClr val="333333"/>
                </a:solidFill>
                <a:latin typeface="+mj-lt"/>
                <a:sym typeface="Source Code Pro"/>
              </a:rPr>
              <a:t>Reports</a:t>
            </a:r>
            <a:endParaRPr lang="pt-PT" dirty="0">
              <a:solidFill>
                <a:srgbClr val="333333"/>
              </a:solidFill>
              <a:latin typeface="+mj-lt"/>
              <a:sym typeface="Source Code Pro"/>
            </a:endParaRPr>
          </a:p>
          <a:p>
            <a:pPr marL="285750" indent="-285750"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r>
              <a:rPr lang="pt-PT" b="0" i="0" u="none" strike="noStrike" cap="none" dirty="0">
                <a:solidFill>
                  <a:srgbClr val="333333"/>
                </a:solidFill>
                <a:latin typeface="+mj-lt"/>
                <a:sym typeface="Source Code Pro"/>
              </a:rPr>
              <a:t>Base </a:t>
            </a:r>
            <a:r>
              <a:rPr lang="pt-PT" b="0" i="0" u="none" strike="noStrike" cap="none" dirty="0" err="1">
                <a:solidFill>
                  <a:srgbClr val="333333"/>
                </a:solidFill>
                <a:latin typeface="+mj-lt"/>
                <a:sym typeface="Source Code Pro"/>
              </a:rPr>
              <a:t>Tests</a:t>
            </a:r>
            <a:endParaRPr lang="pt-PT" b="0" i="0" u="none" strike="noStrike" cap="none" dirty="0">
              <a:solidFill>
                <a:srgbClr val="333333"/>
              </a:solidFill>
              <a:latin typeface="+mj-lt"/>
              <a:sym typeface="Source Code Pro"/>
            </a:endParaRPr>
          </a:p>
          <a:p>
            <a:pPr marL="742950" lvl="1" indent="-285750">
              <a:spcAft>
                <a:spcPts val="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dirty="0">
                <a:solidFill>
                  <a:srgbClr val="333333"/>
                </a:solidFill>
                <a:latin typeface="+mj-lt"/>
              </a:rPr>
              <a:t>PING, Portal Login, </a:t>
            </a:r>
          </a:p>
          <a:p>
            <a:pPr marL="742950" lvl="1" indent="-285750">
              <a:spcAft>
                <a:spcPts val="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dirty="0">
                <a:solidFill>
                  <a:srgbClr val="333333"/>
                </a:solidFill>
                <a:latin typeface="+mj-lt"/>
              </a:rPr>
              <a:t>HTTP Download/Upload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pt-PT" dirty="0" err="1">
                <a:solidFill>
                  <a:srgbClr val="333333"/>
                </a:solidFill>
                <a:latin typeface="+mj-lt"/>
              </a:rPr>
              <a:t>Settings</a:t>
            </a:r>
            <a:r>
              <a:rPr lang="pt-PT" dirty="0">
                <a:solidFill>
                  <a:srgbClr val="333333"/>
                </a:solidFill>
                <a:latin typeface="+mj-lt"/>
              </a:rPr>
              <a:t> </a:t>
            </a:r>
            <a:r>
              <a:rPr lang="pt-PT" dirty="0" err="1">
                <a:solidFill>
                  <a:srgbClr val="333333"/>
                </a:solidFill>
                <a:latin typeface="+mj-lt"/>
              </a:rPr>
              <a:t>Page</a:t>
            </a:r>
            <a:endParaRPr lang="pt-PT" dirty="0">
              <a:solidFill>
                <a:srgbClr val="333333"/>
              </a:solidFill>
              <a:latin typeface="+mj-lt"/>
            </a:endParaRPr>
          </a:p>
          <a:p>
            <a:pPr marL="742950" lvl="1" indent="-28575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pt-PT" dirty="0">
                <a:solidFill>
                  <a:srgbClr val="333333"/>
                </a:solidFill>
                <a:latin typeface="+mj-lt"/>
              </a:rPr>
              <a:t>Homepage </a:t>
            </a:r>
            <a:r>
              <a:rPr lang="pt-PT" dirty="0" err="1">
                <a:solidFill>
                  <a:srgbClr val="333333"/>
                </a:solidFill>
                <a:latin typeface="+mj-lt"/>
              </a:rPr>
              <a:t>and</a:t>
            </a:r>
            <a:r>
              <a:rPr lang="pt-PT" dirty="0">
                <a:solidFill>
                  <a:srgbClr val="333333"/>
                </a:solidFill>
                <a:latin typeface="+mj-lt"/>
              </a:rPr>
              <a:t> </a:t>
            </a:r>
            <a:r>
              <a:rPr lang="pt-PT" dirty="0" err="1">
                <a:solidFill>
                  <a:srgbClr val="333333"/>
                </a:solidFill>
                <a:latin typeface="+mj-lt"/>
              </a:rPr>
              <a:t>Language</a:t>
            </a:r>
            <a:endParaRPr lang="pt-PT" dirty="0">
              <a:solidFill>
                <a:srgbClr val="333333"/>
              </a:solidFill>
              <a:latin typeface="+mj-lt"/>
            </a:endParaRPr>
          </a:p>
        </p:txBody>
      </p:sp>
      <p:sp>
        <p:nvSpPr>
          <p:cNvPr id="17" name="Shape 103"/>
          <p:cNvSpPr txBox="1">
            <a:spLocks/>
          </p:cNvSpPr>
          <p:nvPr/>
        </p:nvSpPr>
        <p:spPr>
          <a:xfrm>
            <a:off x="5293830" y="1477888"/>
            <a:ext cx="3871448" cy="33676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rgbClr val="61616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Font typeface="Source Code Pro"/>
              <a:buNone/>
              <a:defRPr sz="1400" b="0" i="0" u="none" strike="noStrike" cap="non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Database implementation</a:t>
            </a:r>
          </a:p>
          <a:p>
            <a:pPr marL="7429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Local storage of anomalies, tests, </a:t>
            </a:r>
            <a:r>
              <a:rPr lang="en-US" dirty="0" err="1">
                <a:solidFill>
                  <a:srgbClr val="333333"/>
                </a:solidFill>
                <a:latin typeface="Quattrocento Sans" panose="020B0604020202020204" charset="0"/>
              </a:rPr>
              <a:t>radiologs</a:t>
            </a:r>
            <a:endParaRPr lang="en-US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Added new network tests</a:t>
            </a:r>
            <a:endParaRPr lang="en-US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Test Scheduling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Management System Connection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Radiologs/Scanlogs feature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New Settings configurations 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  <a:sym typeface="Source Code Pro"/>
              </a:rPr>
              <a:t>App launch at the device boot</a:t>
            </a:r>
            <a:endParaRPr lang="en-US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285750" indent="-285750">
              <a:spcBef>
                <a:spcPts val="600"/>
              </a:spcBef>
              <a:buClr>
                <a:srgbClr val="000000"/>
              </a:buClr>
              <a:buFont typeface="Noto Sans Symbols"/>
              <a:buChar char="▪"/>
            </a:pPr>
            <a:endParaRPr lang="en-US" dirty="0">
              <a:solidFill>
                <a:srgbClr val="333333"/>
              </a:solidFill>
              <a:latin typeface="Quattrocento Sans" panose="020B0604020202020204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14739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92"/>
    </mc:Choice>
    <mc:Fallback xmlns="">
      <p:transition spd="slow" advTm="16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91782" y="48455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Arial"/>
              <a:buNone/>
            </a:pPr>
            <a:fld id="{00000000-1234-1234-1234-123412341234}" type="slidenum">
              <a:rPr lang="pt-PT" sz="1000" b="0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6161"/>
                </a:buClr>
                <a:buSzPct val="25000"/>
                <a:buFont typeface="Arial"/>
                <a:buNone/>
              </a:pPr>
              <a:t>9</a:t>
            </a:fld>
            <a:endParaRPr lang="pt-PT" sz="1000" b="0" i="0" u="none" strike="noStrike" cap="non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 descr="logo_u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62" y="500350"/>
            <a:ext cx="3524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log_alt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566" y="35000"/>
            <a:ext cx="3041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7"/>
          <p:cNvSpPr txBox="1"/>
          <p:nvPr/>
        </p:nvSpPr>
        <p:spPr>
          <a:xfrm>
            <a:off x="283800" y="4898575"/>
            <a:ext cx="8423700" cy="1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t-PT" sz="9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ArQoS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|                      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Future </a:t>
            </a:r>
            <a:r>
              <a:rPr lang="pt-PT" sz="900" b="1" dirty="0" err="1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pt-PT" sz="900" b="1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441" y="1441539"/>
            <a:ext cx="6346419" cy="3299822"/>
          </a:xfrm>
          <a:prstGeom prst="rect">
            <a:avLst/>
          </a:prstGeom>
        </p:spPr>
      </p:pic>
      <p:sp>
        <p:nvSpPr>
          <p:cNvPr id="21" name="Shape 18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6921900" cy="113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matic SC"/>
              <a:buNone/>
            </a:pP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ArQoS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Pocket</a:t>
            </a:r>
            <a:r>
              <a:rPr lang="pt-PT" sz="4400" b="1" i="0" u="none" strike="noStrike" cap="none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PT" sz="4400" b="1" i="0" u="none" strike="noStrike" cap="none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lang="pt-PT" sz="4400" b="1" i="0" u="none" strike="noStrike" cap="none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12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1"/>
    </mc:Choice>
    <mc:Fallback xmlns="">
      <p:transition spd="slow" advTm="8320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6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28.8|35.5|14.1|3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21.7|7.5|7.3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4.5|34.9|7.8|14.1|23.5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1|17.9|14.5|9.6|1.6|6.1|2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21.7|7.5|7.3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2.1|1.5"/>
</p:tagLst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1184</Words>
  <Application>Microsoft Office PowerPoint</Application>
  <PresentationFormat>Apresentação no Ecrã (16:9)</PresentationFormat>
  <Paragraphs>217</Paragraphs>
  <Slides>21</Slides>
  <Notes>21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34" baseType="lpstr">
      <vt:lpstr>Amatic SC</vt:lpstr>
      <vt:lpstr>Source Code Pro</vt:lpstr>
      <vt:lpstr>Noto Sans Symbols</vt:lpstr>
      <vt:lpstr>Roboto</vt:lpstr>
      <vt:lpstr>Quattrocento Sans</vt:lpstr>
      <vt:lpstr>Roboto Slab</vt:lpstr>
      <vt:lpstr>Calibri</vt:lpstr>
      <vt:lpstr>Wingdings</vt:lpstr>
      <vt:lpstr>Arial Narrow</vt:lpstr>
      <vt:lpstr>Arial</vt:lpstr>
      <vt:lpstr>Arial Black</vt:lpstr>
      <vt:lpstr>Symbol</vt:lpstr>
      <vt:lpstr>marina</vt:lpstr>
      <vt:lpstr>End-user quality of service and experience in mobile networks Dissertation of Integrated Master in Computer Engineering and Telematics </vt:lpstr>
      <vt:lpstr>Contents</vt:lpstr>
      <vt:lpstr>Main Goals</vt:lpstr>
      <vt:lpstr>Context ArQos</vt:lpstr>
      <vt:lpstr>Context ArQoS Portfolio</vt:lpstr>
      <vt:lpstr>Context ArQoS Pocket Probe advantages</vt:lpstr>
      <vt:lpstr>Apresentação do PowerPoint</vt:lpstr>
      <vt:lpstr>Apresentação do PowerPoint</vt:lpstr>
      <vt:lpstr>ArQoS Pocket Architecture</vt:lpstr>
      <vt:lpstr>Management System Connection</vt:lpstr>
      <vt:lpstr>Management System Connection</vt:lpstr>
      <vt:lpstr>Dashboard page</vt:lpstr>
      <vt:lpstr>Customer Experience Report</vt:lpstr>
      <vt:lpstr>Test Implementation</vt:lpstr>
      <vt:lpstr>Test Implementation Voice Tests</vt:lpstr>
      <vt:lpstr>Radiologs/Scanlogs</vt:lpstr>
      <vt:lpstr>Results</vt:lpstr>
      <vt:lpstr>Apresentação do PowerPoint</vt:lpstr>
      <vt:lpstr>References</vt:lpstr>
      <vt:lpstr>The end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End-user quality of service and experience in mobile networks Dissertation of Integrated Master in Computer Engineering and Telematics </dc:title>
  <cp:lastModifiedBy>tomasrodrigues@ua.pt</cp:lastModifiedBy>
  <cp:revision>99</cp:revision>
  <dcterms:modified xsi:type="dcterms:W3CDTF">2017-07-27T10:04:50Z</dcterms:modified>
</cp:coreProperties>
</file>